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7" r:id="rId2"/>
    <p:sldId id="259" r:id="rId3"/>
    <p:sldId id="289" r:id="rId4"/>
    <p:sldId id="265" r:id="rId5"/>
    <p:sldId id="290" r:id="rId6"/>
    <p:sldId id="277" r:id="rId7"/>
    <p:sldId id="288" r:id="rId8"/>
    <p:sldId id="293" r:id="rId9"/>
    <p:sldId id="296" r:id="rId10"/>
    <p:sldId id="29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34343"/>
    <a:srgbClr val="5E5E5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C77F99-21E1-058E-8540-6A8B9D321E60}" v="3" dt="2024-10-16T22:07:58.210"/>
    <p1510:client id="{4FDB90A5-F216-C9F0-EAEB-8C03AE38FDED}" v="51" dt="2024-10-16T17:24:21.786"/>
    <p1510:client id="{70093F4A-72A8-59F4-17D7-9CD925EDE005}" v="8" dt="2024-10-18T00:02:04.759"/>
    <p1510:client id="{886482D1-980C-C41E-8EC6-8BC45CDF3A07}" v="1721" dt="2024-10-16T19:28:33.152"/>
    <p1510:client id="{A9185918-C8F0-7138-9A21-75972C542869}" v="3" dt="2024-10-16T09:13:58.035"/>
    <p1510:client id="{B3151940-B534-BA71-6EBF-BD8C8B47BCB2}" v="10" dt="2024-10-17T00:26:11.348"/>
    <p1510:client id="{CF2E72A5-8304-132C-1944-1B051F5E79C8}" v="946" dt="2024-10-16T19:52:05.191"/>
    <p1510:client id="{FCF5CC32-7730-C156-130E-29AB02652FB7}" v="375" dt="2024-10-16T19:41:25.7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jpeg>
</file>

<file path=ppt/media/image4.jpe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880E93-2BBD-4AF9-ADE2-9CF96BCAC8F4}" type="datetimeFigureOut">
              <a:t>11/14/24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65E0AD-524F-42C3-84E1-28F2468C8B89}" type="slidenum">
              <a:t>‹#›</a:t>
            </a:fld>
            <a:endParaRPr lang="en-US"/>
          </a:p>
        </p:txBody>
      </p:sp>
    </p:spTree>
    <p:extLst>
      <p:ext uri="{BB962C8B-B14F-4D97-AF65-F5344CB8AC3E}">
        <p14:creationId xmlns:p14="http://schemas.microsoft.com/office/powerpoint/2010/main" val="3862861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B</a:t>
            </a:r>
          </a:p>
        </p:txBody>
      </p:sp>
      <p:sp>
        <p:nvSpPr>
          <p:cNvPr id="4" name="Slide Number Placeholder 3"/>
          <p:cNvSpPr>
            <a:spLocks noGrp="1"/>
          </p:cNvSpPr>
          <p:nvPr>
            <p:ph type="sldNum" sz="quarter" idx="5"/>
          </p:nvPr>
        </p:nvSpPr>
        <p:spPr/>
        <p:txBody>
          <a:bodyPr/>
          <a:lstStyle/>
          <a:p>
            <a:fld id="{4A65E0AD-524F-42C3-84E1-28F2468C8B89}" type="slidenum">
              <a:t>2</a:t>
            </a:fld>
            <a:endParaRPr lang="en-US"/>
          </a:p>
        </p:txBody>
      </p:sp>
    </p:spTree>
    <p:extLst>
      <p:ext uri="{BB962C8B-B14F-4D97-AF65-F5344CB8AC3E}">
        <p14:creationId xmlns:p14="http://schemas.microsoft.com/office/powerpoint/2010/main" val="4209537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B</a:t>
            </a:r>
          </a:p>
        </p:txBody>
      </p:sp>
      <p:sp>
        <p:nvSpPr>
          <p:cNvPr id="4" name="Slide Number Placeholder 3"/>
          <p:cNvSpPr>
            <a:spLocks noGrp="1"/>
          </p:cNvSpPr>
          <p:nvPr>
            <p:ph type="sldNum" sz="quarter" idx="5"/>
          </p:nvPr>
        </p:nvSpPr>
        <p:spPr/>
        <p:txBody>
          <a:bodyPr/>
          <a:lstStyle/>
          <a:p>
            <a:fld id="{4A65E0AD-524F-42C3-84E1-28F2468C8B89}" type="slidenum">
              <a:t>3</a:t>
            </a:fld>
            <a:endParaRPr lang="en-US"/>
          </a:p>
        </p:txBody>
      </p:sp>
    </p:spTree>
    <p:extLst>
      <p:ext uri="{BB962C8B-B14F-4D97-AF65-F5344CB8AC3E}">
        <p14:creationId xmlns:p14="http://schemas.microsoft.com/office/powerpoint/2010/main" val="2273455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F6454-AF7C-7EFF-A75F-C49E5DD1E1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398F732-8999-5D8A-0A9A-AFA5E11C46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209408-88F4-71ED-EDA4-BADCFCE5A9C3}"/>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5" name="Footer Placeholder 4">
            <a:extLst>
              <a:ext uri="{FF2B5EF4-FFF2-40B4-BE49-F238E27FC236}">
                <a16:creationId xmlns:a16="http://schemas.microsoft.com/office/drawing/2014/main" id="{075FA6A2-1B6D-EC95-DEA6-2EB522330F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610465-5788-5D43-FC90-D6AE8B847246}"/>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2339054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7CB53-3DE5-BF0E-F991-A8EC36E04D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522191-0EBF-4E5A-B6FF-0B82911867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3A231B-572C-49C2-96A9-AA90DF6B1A07}"/>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5" name="Footer Placeholder 4">
            <a:extLst>
              <a:ext uri="{FF2B5EF4-FFF2-40B4-BE49-F238E27FC236}">
                <a16:creationId xmlns:a16="http://schemas.microsoft.com/office/drawing/2014/main" id="{030249E5-BBA1-F7B5-3BD3-32B591DAAE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D4DFF3-F148-B479-CCBC-4658D1C53E7F}"/>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3819757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DBB4D9-B23C-D3F9-D65B-DF0A2B317C7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2C76BE-F12C-A4B8-BDD0-1673F3432F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4BEB13-A52C-AD56-44DB-9E19139A43CC}"/>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5" name="Footer Placeholder 4">
            <a:extLst>
              <a:ext uri="{FF2B5EF4-FFF2-40B4-BE49-F238E27FC236}">
                <a16:creationId xmlns:a16="http://schemas.microsoft.com/office/drawing/2014/main" id="{89CFD84C-3A92-2591-DCF6-6D2F375F3C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00E319-4678-76A7-8EC7-05040EE84D5B}"/>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5067033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92CF3-3BF4-5EBD-4DB8-626DF65DFD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8C73EA-DFDA-ECDA-343A-AC56D40F88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76135C-590F-802F-25A2-1729FCEF5FDD}"/>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5" name="Footer Placeholder 4">
            <a:extLst>
              <a:ext uri="{FF2B5EF4-FFF2-40B4-BE49-F238E27FC236}">
                <a16:creationId xmlns:a16="http://schemas.microsoft.com/office/drawing/2014/main" id="{684564FC-CA19-E5C1-510D-B2178ADE4C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4FCCDF-0F34-67FC-C87A-7369A363EA7F}"/>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198777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70710-9C3C-15CC-3AA4-FCC35AFBBD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A97802-380F-B784-3C4B-081E169E77F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06C7DE-40D3-AC64-BAB5-BD99EF5B841A}"/>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5" name="Footer Placeholder 4">
            <a:extLst>
              <a:ext uri="{FF2B5EF4-FFF2-40B4-BE49-F238E27FC236}">
                <a16:creationId xmlns:a16="http://schemas.microsoft.com/office/drawing/2014/main" id="{F0C6B2E9-350C-7D2C-FE59-76D61B9663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5CEA11-6738-C07D-58B2-2D7EE0ED2B42}"/>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670249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25DA5-3901-3775-A9AD-CAE801A1E1A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74CCFD-9654-3D07-32C1-C42D8C7C0E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C4FB74-0410-0FA8-C0CE-0718A5C3B38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D0A4E9-EC39-91B1-1D90-4C9C73403CF3}"/>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6" name="Footer Placeholder 5">
            <a:extLst>
              <a:ext uri="{FF2B5EF4-FFF2-40B4-BE49-F238E27FC236}">
                <a16:creationId xmlns:a16="http://schemas.microsoft.com/office/drawing/2014/main" id="{45B1C159-2498-9D7F-4600-529AA1C5A5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69AB0D-3D35-0752-BF37-97B439851474}"/>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25441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F217E-1A57-36EB-EFD3-1E8E6BAD462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AFD1136-F0C5-CDB6-E9DD-CDC56AF425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1828BC8-DE03-F9CD-D95A-864EFADE23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B54E6B-E2A0-EF71-5DFA-A9F757B208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928926-CC50-5E55-41B6-B477EC66A1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FDA8982-E7AD-D471-B743-F7C0990A8044}"/>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8" name="Footer Placeholder 7">
            <a:extLst>
              <a:ext uri="{FF2B5EF4-FFF2-40B4-BE49-F238E27FC236}">
                <a16:creationId xmlns:a16="http://schemas.microsoft.com/office/drawing/2014/main" id="{879A61C4-F260-87B5-9AD5-3391F0274F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0ED08A9-016B-B37B-D9E9-F4EF3C8B2215}"/>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633581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65C6C-0980-8AE4-451F-BA65AD84830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67FD348-FF9A-6E6E-0374-9513C9C48A28}"/>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4" name="Footer Placeholder 3">
            <a:extLst>
              <a:ext uri="{FF2B5EF4-FFF2-40B4-BE49-F238E27FC236}">
                <a16:creationId xmlns:a16="http://schemas.microsoft.com/office/drawing/2014/main" id="{37798186-CF18-05E1-DF4F-8AD90FD6E4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015CA9-FC88-320E-16C8-B48FA9055E8A}"/>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2819599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FA225E-E8FE-981F-84F6-FF8934DFD856}"/>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3" name="Footer Placeholder 2">
            <a:extLst>
              <a:ext uri="{FF2B5EF4-FFF2-40B4-BE49-F238E27FC236}">
                <a16:creationId xmlns:a16="http://schemas.microsoft.com/office/drawing/2014/main" id="{456EDAE1-1EBC-7EB4-B397-42F8C47A96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A92ACF3-D14C-7273-B75C-5EFA84AB9395}"/>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2546042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BDE07-E5A1-912D-8650-3DE9204EA4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453B6BB-69A0-0D0B-3D0D-EC9D5D87AF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F752E1D-75E7-EBF4-F1DA-B18E3CB744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3532E9-DF9E-0B4A-BFE0-708924350FB4}"/>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6" name="Footer Placeholder 5">
            <a:extLst>
              <a:ext uri="{FF2B5EF4-FFF2-40B4-BE49-F238E27FC236}">
                <a16:creationId xmlns:a16="http://schemas.microsoft.com/office/drawing/2014/main" id="{0E5ABEC0-D6EB-B7DE-8A97-3019EC718E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25E034-2684-23CD-B375-A963D6E63BE7}"/>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182014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DB8B1-3A2D-CD20-84B5-C20FC96E36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7177C26-6300-068F-A981-B1D302FA07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E015D17-C9D6-CC18-1CE3-09A0081A42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5BE842-4657-8D92-EDE6-3BBDF4E0ACF3}"/>
              </a:ext>
            </a:extLst>
          </p:cNvPr>
          <p:cNvSpPr>
            <a:spLocks noGrp="1"/>
          </p:cNvSpPr>
          <p:nvPr>
            <p:ph type="dt" sz="half" idx="10"/>
          </p:nvPr>
        </p:nvSpPr>
        <p:spPr/>
        <p:txBody>
          <a:bodyPr/>
          <a:lstStyle/>
          <a:p>
            <a:fld id="{E80EA530-8FC9-844E-841B-A5CD081AC986}" type="datetimeFigureOut">
              <a:rPr lang="en-US" smtClean="0"/>
              <a:t>11/14/24</a:t>
            </a:fld>
            <a:endParaRPr lang="en-US"/>
          </a:p>
        </p:txBody>
      </p:sp>
      <p:sp>
        <p:nvSpPr>
          <p:cNvPr id="6" name="Footer Placeholder 5">
            <a:extLst>
              <a:ext uri="{FF2B5EF4-FFF2-40B4-BE49-F238E27FC236}">
                <a16:creationId xmlns:a16="http://schemas.microsoft.com/office/drawing/2014/main" id="{88CD2463-1F10-F255-29C4-DB86032A49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607F7F-4617-E7CB-1839-6BCB13D81FAF}"/>
              </a:ext>
            </a:extLst>
          </p:cNvPr>
          <p:cNvSpPr>
            <a:spLocks noGrp="1"/>
          </p:cNvSpPr>
          <p:nvPr>
            <p:ph type="sldNum" sz="quarter" idx="12"/>
          </p:nvPr>
        </p:nvSpPr>
        <p:spPr/>
        <p:txBody>
          <a:bodyPr/>
          <a:lstStyle/>
          <a:p>
            <a:fld id="{83117FE6-77B0-3344-AB10-B759AAAEF531}" type="slidenum">
              <a:rPr lang="en-US" smtClean="0"/>
              <a:t>‹#›</a:t>
            </a:fld>
            <a:endParaRPr lang="en-US"/>
          </a:p>
        </p:txBody>
      </p:sp>
    </p:spTree>
    <p:extLst>
      <p:ext uri="{BB962C8B-B14F-4D97-AF65-F5344CB8AC3E}">
        <p14:creationId xmlns:p14="http://schemas.microsoft.com/office/powerpoint/2010/main" val="4264827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FBB650-D301-A991-056E-D48CFA8D4E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385D1A8-8E71-93BC-FA03-ADF8CC23284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4A4B42-612E-3B5A-4FBA-1DD6D337E7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80EA530-8FC9-844E-841B-A5CD081AC986}" type="datetimeFigureOut">
              <a:rPr lang="en-US" smtClean="0"/>
              <a:t>11/14/24</a:t>
            </a:fld>
            <a:endParaRPr lang="en-US"/>
          </a:p>
        </p:txBody>
      </p:sp>
      <p:sp>
        <p:nvSpPr>
          <p:cNvPr id="5" name="Footer Placeholder 4">
            <a:extLst>
              <a:ext uri="{FF2B5EF4-FFF2-40B4-BE49-F238E27FC236}">
                <a16:creationId xmlns:a16="http://schemas.microsoft.com/office/drawing/2014/main" id="{83577F06-0E69-1FB7-A479-7AC4E6B2B5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4CB7783-CDBF-A2AD-856D-6BC5867732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3117FE6-77B0-3344-AB10-B759AAAEF531}" type="slidenum">
              <a:rPr lang="en-US" smtClean="0"/>
              <a:t>‹#›</a:t>
            </a:fld>
            <a:endParaRPr lang="en-US"/>
          </a:p>
        </p:txBody>
      </p:sp>
    </p:spTree>
    <p:extLst>
      <p:ext uri="{BB962C8B-B14F-4D97-AF65-F5344CB8AC3E}">
        <p14:creationId xmlns:p14="http://schemas.microsoft.com/office/powerpoint/2010/main" val="9097925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B80271F9-D692-A033-DAC7-8712909B11E7}"/>
            </a:ext>
          </a:extLst>
        </p:cNvPr>
        <p:cNvGrpSpPr/>
        <p:nvPr/>
      </p:nvGrpSpPr>
      <p:grpSpPr>
        <a:xfrm>
          <a:off x="0" y="0"/>
          <a:ext cx="0" cy="0"/>
          <a:chOff x="0" y="0"/>
          <a:chExt cx="0" cy="0"/>
        </a:xfrm>
      </p:grpSpPr>
      <p:pic>
        <p:nvPicPr>
          <p:cNvPr id="12" name="Video 11" title="Airplane flying over skyscraper">
            <a:hlinkClick r:id="" action="ppaction://media"/>
            <a:extLst>
              <a:ext uri="{FF2B5EF4-FFF2-40B4-BE49-F238E27FC236}">
                <a16:creationId xmlns:a16="http://schemas.microsoft.com/office/drawing/2014/main" id="{FED85046-F28A-9A59-2D1B-B76A6FA3DC9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908431" y="-1805720"/>
            <a:ext cx="18100431" cy="10181492"/>
          </a:xfrm>
          <a:prstGeom prst="rect">
            <a:avLst/>
          </a:prstGeom>
        </p:spPr>
      </p:pic>
      <p:sp>
        <p:nvSpPr>
          <p:cNvPr id="2" name="Title 1">
            <a:extLst>
              <a:ext uri="{FF2B5EF4-FFF2-40B4-BE49-F238E27FC236}">
                <a16:creationId xmlns:a16="http://schemas.microsoft.com/office/drawing/2014/main" id="{4908D8EB-C121-DE35-A104-F716387FAECD}"/>
              </a:ext>
            </a:extLst>
          </p:cNvPr>
          <p:cNvSpPr>
            <a:spLocks noGrp="1"/>
          </p:cNvSpPr>
          <p:nvPr>
            <p:ph type="ctrTitle"/>
          </p:nvPr>
        </p:nvSpPr>
        <p:spPr>
          <a:xfrm>
            <a:off x="261257" y="818941"/>
            <a:ext cx="11669485" cy="2873829"/>
          </a:xfrm>
        </p:spPr>
        <p:txBody>
          <a:bodyPr>
            <a:noAutofit/>
          </a:bodyPr>
          <a:lstStyle/>
          <a:p>
            <a:r>
              <a:rPr lang="en-US" sz="1600" b="1"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t>Group 1</a:t>
            </a:r>
            <a:r>
              <a:rPr lang="en-US" sz="1600" b="1">
                <a:solidFill>
                  <a:schemeClr val="bg1"/>
                </a:solidFill>
                <a:effectLst>
                  <a:outerShdw blurRad="50800" dist="38100" dir="5400000" algn="t" rotWithShape="0">
                    <a:prstClr val="black">
                      <a:alpha val="40000"/>
                    </a:prstClr>
                  </a:outerShdw>
                </a:effectLst>
                <a:latin typeface="Times New Roman" panose="02020603050405020304" pitchFamily="18" charset="0"/>
              </a:rPr>
              <a:t>:</a:t>
            </a:r>
            <a:r>
              <a:rPr lang="en-US" sz="1600" b="1"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t> Case Study #1</a:t>
            </a:r>
            <a:br>
              <a:rPr lang="en-US" sz="120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br>
            <a:br>
              <a:rPr lang="en-US" sz="120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br>
            <a:br>
              <a:rPr lang="en-US" sz="120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br>
            <a:br>
              <a:rPr lang="en-US" sz="120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br>
            <a:br>
              <a:rPr lang="en-US" sz="120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br>
            <a:br>
              <a:rPr lang="en-US" sz="120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br>
            <a:br>
              <a:rPr lang="en-US" sz="120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br>
            <a:br>
              <a:rPr lang="en-US" sz="120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br>
            <a:br>
              <a:rPr lang="en-US" sz="120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br>
            <a:br>
              <a:rPr lang="en-US" sz="1100" i="1">
                <a:solidFill>
                  <a:schemeClr val="bg1"/>
                </a:solidFill>
                <a:effectLst>
                  <a:outerShdw blurRad="50800" dist="38100" dir="5400000" algn="t" rotWithShape="0">
                    <a:prstClr val="black">
                      <a:alpha val="40000"/>
                    </a:prstClr>
                  </a:outerShdw>
                </a:effectLst>
                <a:latin typeface="Times New Roman" panose="02020603050405020304" pitchFamily="18" charset="0"/>
                <a:cs typeface="Times New Roman" panose="02020603050405020304" pitchFamily="18" charset="0"/>
              </a:rPr>
            </a:br>
            <a:r>
              <a:rPr lang="en-US" sz="4400" b="1" i="1">
                <a:solidFill>
                  <a:schemeClr val="bg1"/>
                </a:solidFill>
                <a:effectLst>
                  <a:outerShdw blurRad="50800" dist="38100" dir="5400000" algn="t" rotWithShape="0">
                    <a:prstClr val="black">
                      <a:alpha val="40000"/>
                    </a:prstClr>
                  </a:outerShdw>
                </a:effectLst>
                <a:latin typeface="Times New Roman" panose="02020603050405020304" pitchFamily="18" charset="0"/>
                <a:cs typeface="Times New Roman" panose="02020603050405020304" pitchFamily="18" charset="0"/>
              </a:rPr>
              <a:t>Predicting Flight Delays using</a:t>
            </a:r>
            <a:br>
              <a:rPr lang="en-US" sz="4400" b="1" i="1">
                <a:solidFill>
                  <a:schemeClr val="bg1"/>
                </a:solidFill>
                <a:effectLst>
                  <a:outerShdw blurRad="50800" dist="38100" dir="5400000" algn="t" rotWithShape="0">
                    <a:prstClr val="black">
                      <a:alpha val="40000"/>
                    </a:prstClr>
                  </a:outerShdw>
                </a:effectLst>
                <a:latin typeface="Times New Roman" panose="02020603050405020304" pitchFamily="18" charset="0"/>
                <a:cs typeface="Times New Roman" panose="02020603050405020304" pitchFamily="18" charset="0"/>
              </a:rPr>
            </a:br>
            <a:r>
              <a:rPr lang="en-US" sz="4400" b="1" i="1">
                <a:solidFill>
                  <a:schemeClr val="bg1"/>
                </a:solidFill>
                <a:effectLst>
                  <a:outerShdw blurRad="50800" dist="38100" dir="5400000" algn="t" rotWithShape="0">
                    <a:prstClr val="black">
                      <a:alpha val="40000"/>
                    </a:prstClr>
                  </a:outerShdw>
                </a:effectLst>
                <a:latin typeface="Times New Roman" panose="02020603050405020304" pitchFamily="18" charset="0"/>
                <a:cs typeface="Times New Roman" panose="02020603050405020304" pitchFamily="18" charset="0"/>
              </a:rPr>
              <a:t>Multiple Linear Regression</a:t>
            </a:r>
            <a:br>
              <a:rPr lang="en-US" sz="4800" b="1" i="1">
                <a:solidFill>
                  <a:schemeClr val="bg1"/>
                </a:solidFill>
                <a:effectLst>
                  <a:outerShdw blurRad="50800" dist="38100" dir="5400000" algn="t" rotWithShape="0">
                    <a:prstClr val="black">
                      <a:alpha val="40000"/>
                    </a:prstClr>
                  </a:outerShdw>
                </a:effectLst>
                <a:latin typeface="Times New Roman" panose="02020603050405020304" pitchFamily="18" charset="0"/>
                <a:cs typeface="Times New Roman" panose="02020603050405020304" pitchFamily="18" charset="0"/>
              </a:rPr>
            </a:br>
            <a:endParaRPr lang="en-US" sz="1200">
              <a:solidFill>
                <a:schemeClr val="bg1"/>
              </a:solidFill>
              <a:effectLst>
                <a:outerShdw blurRad="50800" dist="38100" dir="5400000" algn="t" rotWithShape="0">
                  <a:prstClr val="black">
                    <a:alpha val="40000"/>
                  </a:prstClr>
                </a:outerShdw>
              </a:effectLst>
            </a:endParaRPr>
          </a:p>
        </p:txBody>
      </p:sp>
      <p:sp>
        <p:nvSpPr>
          <p:cNvPr id="3" name="Subtitle 2">
            <a:extLst>
              <a:ext uri="{FF2B5EF4-FFF2-40B4-BE49-F238E27FC236}">
                <a16:creationId xmlns:a16="http://schemas.microsoft.com/office/drawing/2014/main" id="{AEB2F11D-AED9-8AB6-C165-B0097D200602}"/>
              </a:ext>
            </a:extLst>
          </p:cNvPr>
          <p:cNvSpPr>
            <a:spLocks noGrp="1"/>
          </p:cNvSpPr>
          <p:nvPr>
            <p:ph type="subTitle" idx="1"/>
          </p:nvPr>
        </p:nvSpPr>
        <p:spPr>
          <a:xfrm>
            <a:off x="261257" y="4089679"/>
            <a:ext cx="11669485" cy="2873829"/>
          </a:xfrm>
        </p:spPr>
        <p:txBody>
          <a:bodyPr>
            <a:noAutofit/>
          </a:bodyPr>
          <a:lstStyle/>
          <a:p>
            <a:pPr algn="ctr" rtl="0" fontAlgn="base"/>
            <a:r>
              <a:rPr lang="en-US" sz="1600" b="1"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t>Brianna L. Palmisano, Julianna LoMonte &amp; Ava C. Rice</a:t>
            </a:r>
            <a:r>
              <a:rPr lang="en-US" sz="1600" b="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t> </a:t>
            </a:r>
            <a:endParaRPr lang="en-US" sz="1600" b="0" i="0" u="none" strike="noStrike">
              <a:solidFill>
                <a:schemeClr val="bg1"/>
              </a:solidFill>
              <a:effectLst>
                <a:outerShdw blurRad="50800" dist="38100" dir="5400000" algn="t" rotWithShape="0">
                  <a:prstClr val="black">
                    <a:alpha val="40000"/>
                  </a:prstClr>
                </a:outerShdw>
              </a:effectLst>
              <a:latin typeface="Segoe UI" panose="020B0502040204020203" pitchFamily="34" charset="0"/>
            </a:endParaRPr>
          </a:p>
          <a:p>
            <a:pPr algn="ctr" rtl="0" fontAlgn="base"/>
            <a:r>
              <a:rPr lang="en-US" sz="1400" b="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t>St. John’s University, The Peter J. Tobin College of Business  </a:t>
            </a:r>
            <a:endParaRPr lang="en-US" sz="1400" b="0" i="0" u="none" strike="noStrike">
              <a:solidFill>
                <a:schemeClr val="bg1"/>
              </a:solidFill>
              <a:effectLst>
                <a:outerShdw blurRad="50800" dist="38100" dir="5400000" algn="t" rotWithShape="0">
                  <a:prstClr val="black">
                    <a:alpha val="40000"/>
                  </a:prstClr>
                </a:outerShdw>
              </a:effectLst>
              <a:latin typeface="Segoe UI" panose="020B0502040204020203" pitchFamily="34" charset="0"/>
            </a:endParaRPr>
          </a:p>
          <a:p>
            <a:pPr algn="ctr" rtl="0" fontAlgn="base"/>
            <a:r>
              <a:rPr lang="en-US" sz="1400" b="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t>Seminar in Business Analytics, Business Analytics &amp; Information Systems Department </a:t>
            </a:r>
            <a:endParaRPr lang="en-US" sz="1400" b="0" i="0" u="none" strike="noStrike">
              <a:solidFill>
                <a:schemeClr val="bg1"/>
              </a:solidFill>
              <a:effectLst>
                <a:outerShdw blurRad="50800" dist="38100" dir="5400000" algn="t" rotWithShape="0">
                  <a:prstClr val="black">
                    <a:alpha val="40000"/>
                  </a:prstClr>
                </a:outerShdw>
              </a:effectLst>
              <a:latin typeface="Segoe UI" panose="020B0502040204020203" pitchFamily="34" charset="0"/>
            </a:endParaRPr>
          </a:p>
          <a:p>
            <a:pPr algn="ctr" rtl="0" fontAlgn="base"/>
            <a:r>
              <a:rPr lang="en-US" sz="1400" b="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rPr>
              <a:t>Professor Michael D. Herley, D.B.A. </a:t>
            </a:r>
          </a:p>
          <a:p>
            <a:pPr algn="ctr" rtl="0" fontAlgn="base"/>
            <a:endParaRPr lang="en-US" sz="1400">
              <a:solidFill>
                <a:schemeClr val="bg1"/>
              </a:solidFill>
              <a:effectLst>
                <a:outerShdw blurRad="50800" dist="38100" dir="5400000" algn="t" rotWithShape="0">
                  <a:prstClr val="black">
                    <a:alpha val="40000"/>
                  </a:prstClr>
                </a:outerShdw>
              </a:effectLst>
              <a:latin typeface="Times New Roman" panose="02020603050405020304" pitchFamily="18" charset="0"/>
            </a:endParaRPr>
          </a:p>
          <a:p>
            <a:pPr algn="ctr" rtl="0" fontAlgn="base"/>
            <a:endParaRPr lang="en-US" sz="1400" b="0" i="0" u="none" strike="noStrike">
              <a:solidFill>
                <a:schemeClr val="bg1"/>
              </a:solidFill>
              <a:effectLst>
                <a:outerShdw blurRad="50800" dist="38100" dir="5400000" algn="t" rotWithShape="0">
                  <a:prstClr val="black">
                    <a:alpha val="40000"/>
                  </a:prstClr>
                </a:outerShdw>
              </a:effectLst>
              <a:latin typeface="Times New Roman" panose="02020603050405020304" pitchFamily="18" charset="0"/>
            </a:endParaRPr>
          </a:p>
          <a:p>
            <a:pPr algn="ctr" rtl="0" fontAlgn="base"/>
            <a:r>
              <a:rPr lang="en-US" sz="1400" b="1" i="1">
                <a:solidFill>
                  <a:schemeClr val="bg1"/>
                </a:solidFill>
                <a:effectLst>
                  <a:outerShdw blurRad="50800" dist="38100" dir="5400000" algn="t" rotWithShape="0">
                    <a:prstClr val="black">
                      <a:alpha val="40000"/>
                    </a:prstClr>
                  </a:outerShdw>
                </a:effectLst>
                <a:latin typeface="Times New Roman" panose="02020603050405020304" pitchFamily="18" charset="0"/>
              </a:rPr>
              <a:t>Fall 2024</a:t>
            </a:r>
            <a:endParaRPr lang="en-US" sz="1400" b="1" i="1" u="none" strike="noStrike">
              <a:solidFill>
                <a:schemeClr val="bg1"/>
              </a:solidFill>
              <a:effectLst>
                <a:outerShdw blurRad="50800" dist="38100" dir="5400000" algn="t" rotWithShape="0">
                  <a:prstClr val="black">
                    <a:alpha val="40000"/>
                  </a:prstClr>
                </a:outerShdw>
              </a:effectLst>
              <a:latin typeface="Segoe UI" panose="020B0502040204020203" pitchFamily="34" charset="0"/>
            </a:endParaRPr>
          </a:p>
        </p:txBody>
      </p:sp>
    </p:spTree>
    <p:extLst>
      <p:ext uri="{BB962C8B-B14F-4D97-AF65-F5344CB8AC3E}">
        <p14:creationId xmlns:p14="http://schemas.microsoft.com/office/powerpoint/2010/main" val="10225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0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8E500489-B1A8-2415-9020-8A240D681B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A9E843-31CC-A6A4-FF1E-35ED6BAF60DC}"/>
              </a:ext>
            </a:extLst>
          </p:cNvPr>
          <p:cNvSpPr>
            <a:spLocks noGrp="1"/>
          </p:cNvSpPr>
          <p:nvPr>
            <p:ph type="title"/>
          </p:nvPr>
        </p:nvSpPr>
        <p:spPr>
          <a:xfrm>
            <a:off x="541673" y="839433"/>
            <a:ext cx="11066127" cy="846739"/>
          </a:xfrm>
        </p:spPr>
        <p:txBody>
          <a:bodyPr>
            <a:normAutofit/>
          </a:bodyPr>
          <a:lstStyle/>
          <a:p>
            <a:pPr algn="ctr"/>
            <a:r>
              <a:rPr lang="en-US" sz="2800" b="1">
                <a:solidFill>
                  <a:schemeClr val="tx2">
                    <a:lumMod val="50000"/>
                    <a:lumOff val="50000"/>
                  </a:schemeClr>
                </a:solidFill>
                <a:latin typeface="Times New Roman"/>
                <a:cs typeface="Times New Roman"/>
              </a:rPr>
              <a:t>Exploratory Data Analysis 2</a:t>
            </a:r>
            <a:endParaRPr lang="en-US" sz="2800">
              <a:solidFill>
                <a:schemeClr val="tx2">
                  <a:lumMod val="50000"/>
                  <a:lumOff val="50000"/>
                </a:schemeClr>
              </a:solidFill>
            </a:endParaRPr>
          </a:p>
        </p:txBody>
      </p:sp>
      <p:sp>
        <p:nvSpPr>
          <p:cNvPr id="3" name="Content Placeholder 2">
            <a:extLst>
              <a:ext uri="{FF2B5EF4-FFF2-40B4-BE49-F238E27FC236}">
                <a16:creationId xmlns:a16="http://schemas.microsoft.com/office/drawing/2014/main" id="{E351AD11-4F30-F2B6-EE21-7737DDDF548C}"/>
              </a:ext>
            </a:extLst>
          </p:cNvPr>
          <p:cNvSpPr>
            <a:spLocks noGrp="1"/>
          </p:cNvSpPr>
          <p:nvPr>
            <p:ph idx="1"/>
          </p:nvPr>
        </p:nvSpPr>
        <p:spPr>
          <a:xfrm>
            <a:off x="977197" y="3600702"/>
            <a:ext cx="10249603" cy="3122650"/>
          </a:xfrm>
        </p:spPr>
        <p:txBody>
          <a:bodyPr vert="horz" lIns="91440" tIns="45720" rIns="91440" bIns="45720" rtlCol="0" anchor="t">
            <a:noAutofit/>
          </a:bodyPr>
          <a:lstStyle/>
          <a:p>
            <a:pPr marL="0" indent="0" algn="ctr">
              <a:lnSpc>
                <a:spcPct val="80000"/>
              </a:lnSpc>
              <a:buNone/>
            </a:pPr>
            <a:r>
              <a:rPr lang="en-US" sz="1800">
                <a:solidFill>
                  <a:schemeClr val="tx1">
                    <a:lumMod val="85000"/>
                    <a:lumOff val="15000"/>
                  </a:schemeClr>
                </a:solidFill>
                <a:latin typeface="Times New Roman"/>
                <a:cs typeface="Times New Roman"/>
              </a:rPr>
              <a:t>Mean arrival delay is 69.8 minutes, with some delays extending up to 180 minutes.</a:t>
            </a:r>
            <a:endParaRPr lang="en-US">
              <a:solidFill>
                <a:schemeClr val="tx1">
                  <a:lumMod val="85000"/>
                  <a:lumOff val="15000"/>
                </a:schemeClr>
              </a:solidFill>
            </a:endParaRPr>
          </a:p>
          <a:p>
            <a:pPr marL="0" indent="0">
              <a:lnSpc>
                <a:spcPct val="80000"/>
              </a:lnSpc>
              <a:buNone/>
            </a:pPr>
            <a:endParaRPr lang="en-US" sz="1800">
              <a:solidFill>
                <a:schemeClr val="tx1">
                  <a:lumMod val="85000"/>
                  <a:lumOff val="15000"/>
                </a:schemeClr>
              </a:solidFill>
              <a:latin typeface="Times New Roman"/>
              <a:cs typeface="Times New Roman"/>
            </a:endParaRPr>
          </a:p>
        </p:txBody>
      </p:sp>
      <p:pic>
        <p:nvPicPr>
          <p:cNvPr id="6" name="Picture 5">
            <a:extLst>
              <a:ext uri="{FF2B5EF4-FFF2-40B4-BE49-F238E27FC236}">
                <a16:creationId xmlns:a16="http://schemas.microsoft.com/office/drawing/2014/main" id="{A43C9B3E-C772-2843-BC30-EFDC9AA63328}"/>
              </a:ext>
            </a:extLst>
          </p:cNvPr>
          <p:cNvPicPr>
            <a:picLocks noChangeAspect="1"/>
          </p:cNvPicPr>
          <p:nvPr/>
        </p:nvPicPr>
        <p:blipFill>
          <a:blip r:embed="rId2"/>
          <a:srcRect r="61066" b="769"/>
          <a:stretch/>
        </p:blipFill>
        <p:spPr>
          <a:xfrm>
            <a:off x="8640771" y="2144240"/>
            <a:ext cx="3500182" cy="1073725"/>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A5DAFEA9-6CD8-CDF4-9FA2-B9617DC1FBB9}"/>
              </a:ext>
            </a:extLst>
          </p:cNvPr>
          <p:cNvPicPr>
            <a:picLocks noChangeAspect="1"/>
          </p:cNvPicPr>
          <p:nvPr/>
        </p:nvPicPr>
        <p:blipFill>
          <a:blip r:embed="rId3"/>
          <a:stretch>
            <a:fillRect/>
          </a:stretch>
        </p:blipFill>
        <p:spPr>
          <a:xfrm>
            <a:off x="296795" y="2140876"/>
            <a:ext cx="8343976" cy="1077089"/>
          </a:xfrm>
          <a:prstGeom prst="rect">
            <a:avLst/>
          </a:prstGeom>
        </p:spPr>
      </p:pic>
      <p:sp>
        <p:nvSpPr>
          <p:cNvPr id="8" name="TextBox 7">
            <a:extLst>
              <a:ext uri="{FF2B5EF4-FFF2-40B4-BE49-F238E27FC236}">
                <a16:creationId xmlns:a16="http://schemas.microsoft.com/office/drawing/2014/main" id="{25DAA6E4-784D-C7FD-91D4-20E0F0723009}"/>
              </a:ext>
            </a:extLst>
          </p:cNvPr>
          <p:cNvSpPr txBox="1"/>
          <p:nvPr/>
        </p:nvSpPr>
        <p:spPr>
          <a:xfrm>
            <a:off x="3349396" y="1595847"/>
            <a:ext cx="544727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solidFill>
                  <a:schemeClr val="tx1">
                    <a:lumMod val="85000"/>
                    <a:lumOff val="15000"/>
                  </a:schemeClr>
                </a:solidFill>
                <a:latin typeface="Times New Roman"/>
                <a:cs typeface="Times New Roman"/>
              </a:rPr>
              <a:t>Descriptive Statistics</a:t>
            </a:r>
            <a:endParaRPr lang="en-US">
              <a:solidFill>
                <a:schemeClr val="tx1">
                  <a:lumMod val="85000"/>
                  <a:lumOff val="15000"/>
                </a:schemeClr>
              </a:solidFill>
              <a:latin typeface="Times New Roman"/>
              <a:cs typeface="Times New Roman"/>
            </a:endParaRPr>
          </a:p>
        </p:txBody>
      </p:sp>
    </p:spTree>
    <p:extLst>
      <p:ext uri="{BB962C8B-B14F-4D97-AF65-F5344CB8AC3E}">
        <p14:creationId xmlns:p14="http://schemas.microsoft.com/office/powerpoint/2010/main" val="2006298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5AA438C0-7F37-9EE7-DF05-CB8BEB38C0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0CF63B-D626-C467-20BD-E763569BE4E3}"/>
              </a:ext>
            </a:extLst>
          </p:cNvPr>
          <p:cNvSpPr>
            <a:spLocks noGrp="1"/>
          </p:cNvSpPr>
          <p:nvPr>
            <p:ph type="title"/>
          </p:nvPr>
        </p:nvSpPr>
        <p:spPr>
          <a:xfrm>
            <a:off x="838200" y="1359915"/>
            <a:ext cx="10515600" cy="883331"/>
          </a:xfrm>
        </p:spPr>
        <p:txBody>
          <a:bodyPr>
            <a:normAutofit/>
          </a:bodyPr>
          <a:lstStyle/>
          <a:p>
            <a:r>
              <a:rPr lang="en-US" sz="2800" b="1">
                <a:solidFill>
                  <a:schemeClr val="tx2">
                    <a:lumMod val="50000"/>
                    <a:lumOff val="50000"/>
                  </a:schemeClr>
                </a:solidFill>
                <a:latin typeface="Times New Roman"/>
                <a:cs typeface="Times New Roman"/>
              </a:rPr>
              <a:t>Introduction</a:t>
            </a:r>
            <a:endParaRPr lang="en-US" sz="3200">
              <a:solidFill>
                <a:schemeClr val="tx2">
                  <a:lumMod val="50000"/>
                  <a:lumOff val="50000"/>
                </a:schemeClr>
              </a:solidFill>
            </a:endParaRPr>
          </a:p>
        </p:txBody>
      </p:sp>
      <p:sp>
        <p:nvSpPr>
          <p:cNvPr id="3" name="Content Placeholder 2">
            <a:extLst>
              <a:ext uri="{FF2B5EF4-FFF2-40B4-BE49-F238E27FC236}">
                <a16:creationId xmlns:a16="http://schemas.microsoft.com/office/drawing/2014/main" id="{9BA29250-E320-0B8A-E761-67A9FF5BEC4C}"/>
              </a:ext>
            </a:extLst>
          </p:cNvPr>
          <p:cNvSpPr>
            <a:spLocks noGrp="1"/>
          </p:cNvSpPr>
          <p:nvPr>
            <p:ph idx="1"/>
          </p:nvPr>
        </p:nvSpPr>
        <p:spPr>
          <a:xfrm>
            <a:off x="840087" y="2104690"/>
            <a:ext cx="10508971" cy="4616677"/>
          </a:xfrm>
        </p:spPr>
        <p:txBody>
          <a:bodyPr vert="horz" lIns="91440" tIns="45720" rIns="91440" bIns="45720" rtlCol="0" anchor="t">
            <a:noAutofit/>
          </a:bodyPr>
          <a:lstStyle/>
          <a:p>
            <a:pPr marL="0" indent="0">
              <a:buNone/>
            </a:pPr>
            <a:r>
              <a:rPr lang="en-US" sz="1600" b="1">
                <a:solidFill>
                  <a:srgbClr val="262626"/>
                </a:solidFill>
                <a:latin typeface="Times New Roman"/>
                <a:ea typeface="+mn-lt"/>
                <a:cs typeface="Times New Roman"/>
              </a:rPr>
              <a:t>This evaluation uses global airline industry data to examine the linear relationship between operational factors, with the goal of identifying key explanatory variables that influence flight delays.</a:t>
            </a:r>
            <a:endParaRPr lang="en-US" sz="1600" b="1">
              <a:latin typeface="Times New Roman"/>
              <a:ea typeface="+mn-lt"/>
              <a:cs typeface="Times New Roman"/>
            </a:endParaRPr>
          </a:p>
          <a:p>
            <a:pPr marL="0" indent="0">
              <a:buNone/>
            </a:pPr>
            <a:r>
              <a:rPr lang="en-US" sz="1600">
                <a:solidFill>
                  <a:schemeClr val="tx1">
                    <a:lumMod val="85000"/>
                    <a:lumOff val="15000"/>
                  </a:schemeClr>
                </a:solidFill>
                <a:latin typeface="Times New Roman"/>
                <a:ea typeface="+mn-lt"/>
                <a:cs typeface="Times New Roman"/>
              </a:rPr>
              <a:t>Information regarding global flight delays could not only be valuable for analyzing both the internal and external factors that go into our understanding of predicting delayed flight arrivals, but for making data-driven decisions on how to prevent and adapt to compromises to flight scheduling and other operations contributing to airline success. </a:t>
            </a:r>
            <a:endParaRPr lang="en-US" sz="1600">
              <a:solidFill>
                <a:schemeClr val="tx1">
                  <a:lumMod val="85000"/>
                  <a:lumOff val="15000"/>
                </a:schemeClr>
              </a:solidFill>
              <a:latin typeface="Times New Roman"/>
              <a:cs typeface="Times New Roman"/>
            </a:endParaRPr>
          </a:p>
          <a:p>
            <a:pPr marL="0" indent="0">
              <a:buNone/>
            </a:pPr>
            <a:r>
              <a:rPr lang="en-US" sz="1600" b="1">
                <a:solidFill>
                  <a:schemeClr val="tx1">
                    <a:lumMod val="85000"/>
                    <a:lumOff val="15000"/>
                  </a:schemeClr>
                </a:solidFill>
                <a:latin typeface="Times New Roman"/>
                <a:ea typeface="+mn-lt"/>
                <a:cs typeface="Times New Roman"/>
              </a:rPr>
              <a:t>As a vital part of economic growth, the airline industry is a growing sector that requires innovating predictive models to accurately and productively make data changes with the global economy. </a:t>
            </a:r>
            <a:r>
              <a:rPr lang="en-US" sz="1600">
                <a:solidFill>
                  <a:schemeClr val="tx1">
                    <a:lumMod val="85000"/>
                    <a:lumOff val="15000"/>
                  </a:schemeClr>
                </a:solidFill>
                <a:latin typeface="Times New Roman"/>
                <a:ea typeface="+mn-lt"/>
                <a:cs typeface="Times New Roman"/>
              </a:rPr>
              <a:t>This data has been analyzed using graphical techniques, descriptive statistics , as well as correlation and regression statistical analysis, via R-Script.</a:t>
            </a:r>
            <a:endParaRPr lang="en-US" sz="1600">
              <a:solidFill>
                <a:schemeClr val="tx1">
                  <a:lumMod val="85000"/>
                  <a:lumOff val="15000"/>
                </a:schemeClr>
              </a:solidFill>
            </a:endParaRPr>
          </a:p>
        </p:txBody>
      </p:sp>
    </p:spTree>
    <p:extLst>
      <p:ext uri="{BB962C8B-B14F-4D97-AF65-F5344CB8AC3E}">
        <p14:creationId xmlns:p14="http://schemas.microsoft.com/office/powerpoint/2010/main" val="1860565044"/>
      </p:ext>
    </p:extLst>
  </p:cSld>
  <p:clrMapOvr>
    <a:masterClrMapping/>
  </p:clrMapOvr>
  <mc:AlternateContent xmlns:mc="http://schemas.openxmlformats.org/markup-compatibility/2006" xmlns:p14="http://schemas.microsoft.com/office/powerpoint/2010/main">
    <mc:Choice Requires="p14">
      <p:transition spd="slow" p14:dur="2000" advTm="50083"/>
    </mc:Choice>
    <mc:Fallback xmlns="">
      <p:transition spd="slow" advTm="50083"/>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5AA438C0-7F37-9EE7-DF05-CB8BEB38C0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0CF63B-D626-C467-20BD-E763569BE4E3}"/>
              </a:ext>
            </a:extLst>
          </p:cNvPr>
          <p:cNvSpPr>
            <a:spLocks noGrp="1"/>
          </p:cNvSpPr>
          <p:nvPr>
            <p:ph type="title"/>
          </p:nvPr>
        </p:nvSpPr>
        <p:spPr>
          <a:xfrm>
            <a:off x="711377" y="943983"/>
            <a:ext cx="9610725" cy="883331"/>
          </a:xfrm>
        </p:spPr>
        <p:txBody>
          <a:bodyPr>
            <a:normAutofit/>
          </a:bodyPr>
          <a:lstStyle/>
          <a:p>
            <a:r>
              <a:rPr lang="en-US" sz="2800" b="1">
                <a:solidFill>
                  <a:schemeClr val="tx2">
                    <a:lumMod val="50000"/>
                    <a:lumOff val="50000"/>
                  </a:schemeClr>
                </a:solidFill>
                <a:latin typeface="Times New Roman"/>
                <a:cs typeface="Times New Roman"/>
              </a:rPr>
              <a:t>Overview of the Airline Industry</a:t>
            </a:r>
            <a:endParaRPr lang="en-US" sz="2800">
              <a:solidFill>
                <a:schemeClr val="tx2">
                  <a:lumMod val="50000"/>
                  <a:lumOff val="50000"/>
                </a:schemeClr>
              </a:solidFill>
            </a:endParaRPr>
          </a:p>
        </p:txBody>
      </p:sp>
      <p:sp>
        <p:nvSpPr>
          <p:cNvPr id="3" name="Content Placeholder 2">
            <a:extLst>
              <a:ext uri="{FF2B5EF4-FFF2-40B4-BE49-F238E27FC236}">
                <a16:creationId xmlns:a16="http://schemas.microsoft.com/office/drawing/2014/main" id="{9BA29250-E320-0B8A-E761-67A9FF5BEC4C}"/>
              </a:ext>
            </a:extLst>
          </p:cNvPr>
          <p:cNvSpPr>
            <a:spLocks noGrp="1"/>
          </p:cNvSpPr>
          <p:nvPr>
            <p:ph idx="1"/>
          </p:nvPr>
        </p:nvSpPr>
        <p:spPr>
          <a:xfrm>
            <a:off x="713264" y="1825389"/>
            <a:ext cx="5708269" cy="4174445"/>
          </a:xfrm>
        </p:spPr>
        <p:txBody>
          <a:bodyPr vert="horz" lIns="91440" tIns="45720" rIns="91440" bIns="45720" rtlCol="0" anchor="t">
            <a:noAutofit/>
          </a:bodyPr>
          <a:lstStyle/>
          <a:p>
            <a:pPr marL="0" indent="0">
              <a:buNone/>
            </a:pPr>
            <a:r>
              <a:rPr lang="en-US" sz="1600" b="1">
                <a:solidFill>
                  <a:schemeClr val="tx1">
                    <a:lumMod val="85000"/>
                    <a:lumOff val="15000"/>
                  </a:schemeClr>
                </a:solidFill>
                <a:latin typeface="Times New Roman"/>
                <a:ea typeface="+mn-lt"/>
                <a:cs typeface="Times New Roman"/>
              </a:rPr>
              <a:t>The airline industry plays a crucial role in enabling global transportation for both passengers and freight. </a:t>
            </a:r>
            <a:endParaRPr lang="en-US" sz="1600">
              <a:solidFill>
                <a:schemeClr val="tx1">
                  <a:lumMod val="85000"/>
                  <a:lumOff val="15000"/>
                </a:schemeClr>
              </a:solidFill>
              <a:latin typeface="Aptos" panose="02110004020202020204"/>
              <a:ea typeface="+mn-lt"/>
              <a:cs typeface="Times New Roman"/>
            </a:endParaRPr>
          </a:p>
          <a:p>
            <a:pPr marL="0" indent="0">
              <a:buNone/>
            </a:pPr>
            <a:r>
              <a:rPr lang="en-US" sz="1600">
                <a:solidFill>
                  <a:schemeClr val="tx1">
                    <a:lumMod val="85000"/>
                    <a:lumOff val="15000"/>
                  </a:schemeClr>
                </a:solidFill>
                <a:latin typeface="Times New Roman"/>
                <a:ea typeface="+mn-lt"/>
                <a:cs typeface="Times New Roman"/>
              </a:rPr>
              <a:t>As of 2018, the global net profit of the airline industry was forecasted to be $38.4 billion, with approximately 3.8 billion passengers flown annually, by end of year. </a:t>
            </a:r>
            <a:endParaRPr lang="en-US" sz="1600">
              <a:solidFill>
                <a:schemeClr val="tx1">
                  <a:lumMod val="85000"/>
                  <a:lumOff val="15000"/>
                </a:schemeClr>
              </a:solidFill>
              <a:latin typeface="Aptos" panose="02110004020202020204"/>
              <a:ea typeface="+mn-lt"/>
              <a:cs typeface="Times New Roman"/>
            </a:endParaRPr>
          </a:p>
          <a:p>
            <a:pPr marL="0" indent="0">
              <a:buNone/>
            </a:pPr>
            <a:r>
              <a:rPr lang="en-US" sz="1600" b="1">
                <a:solidFill>
                  <a:schemeClr val="tx1">
                    <a:lumMod val="85000"/>
                    <a:lumOff val="15000"/>
                  </a:schemeClr>
                </a:solidFill>
                <a:latin typeface="Times New Roman"/>
                <a:ea typeface="+mn-lt"/>
                <a:cs typeface="Times New Roman"/>
              </a:rPr>
              <a:t>By 2035, the number of passengers is expected to reach 7.2 billion,  a rapid growth in global importance of the industry (according International Air Transport Association (IATA)).</a:t>
            </a:r>
            <a:endParaRPr lang="en-US" sz="1600" b="1">
              <a:solidFill>
                <a:schemeClr val="tx1">
                  <a:lumMod val="85000"/>
                  <a:lumOff val="15000"/>
                </a:schemeClr>
              </a:solidFill>
              <a:latin typeface="Aptos" panose="02110004020202020204"/>
              <a:ea typeface="+mn-lt"/>
              <a:cs typeface="Times New Roman"/>
            </a:endParaRPr>
          </a:p>
          <a:p>
            <a:pPr marL="0" indent="0">
              <a:buNone/>
            </a:pPr>
            <a:r>
              <a:rPr lang="en-US" sz="1600">
                <a:solidFill>
                  <a:schemeClr val="tx1">
                    <a:lumMod val="85000"/>
                    <a:lumOff val="15000"/>
                  </a:schemeClr>
                </a:solidFill>
                <a:latin typeface="Times New Roman"/>
                <a:ea typeface="+mn-lt"/>
                <a:cs typeface="Times New Roman"/>
              </a:rPr>
              <a:t>Airline companies are classified by the United States Department of Transportation (DOT), via air carrier revenue groupings 3 – 1; above 1 billion, between 1 billion and 100 million, and below 100 million, dollars. </a:t>
            </a:r>
          </a:p>
          <a:p>
            <a:pPr marL="0" indent="0">
              <a:buNone/>
            </a:pPr>
            <a:r>
              <a:rPr lang="en-US" sz="1600">
                <a:solidFill>
                  <a:schemeClr val="tx1">
                    <a:lumMod val="85000"/>
                    <a:lumOff val="15000"/>
                  </a:schemeClr>
                </a:solidFill>
                <a:latin typeface="Times New Roman"/>
                <a:ea typeface="+mn-lt"/>
                <a:cs typeface="Times New Roman"/>
              </a:rPr>
              <a:t>Major players in this industry include carriers American Airlines, Delta, and United Airlines, </a:t>
            </a:r>
            <a:r>
              <a:rPr lang="en-US" sz="1600" b="1">
                <a:solidFill>
                  <a:schemeClr val="tx1">
                    <a:lumMod val="85000"/>
                    <a:lumOff val="15000"/>
                  </a:schemeClr>
                </a:solidFill>
                <a:latin typeface="Times New Roman"/>
                <a:ea typeface="+mn-lt"/>
                <a:cs typeface="Times New Roman"/>
              </a:rPr>
              <a:t>all United States companies.</a:t>
            </a:r>
            <a:endParaRPr lang="en-US" sz="1600" b="1">
              <a:solidFill>
                <a:schemeClr val="tx1">
                  <a:lumMod val="85000"/>
                  <a:lumOff val="15000"/>
                </a:schemeClr>
              </a:solidFill>
              <a:latin typeface="Times New Roman"/>
              <a:cs typeface="Times New Roman"/>
            </a:endParaRPr>
          </a:p>
        </p:txBody>
      </p:sp>
      <p:pic>
        <p:nvPicPr>
          <p:cNvPr id="7" name="Picture 6" descr="Plane on tarmac">
            <a:extLst>
              <a:ext uri="{FF2B5EF4-FFF2-40B4-BE49-F238E27FC236}">
                <a16:creationId xmlns:a16="http://schemas.microsoft.com/office/drawing/2014/main" id="{04B0D72E-E677-D225-6A5E-39B863BCFACD}"/>
              </a:ext>
            </a:extLst>
          </p:cNvPr>
          <p:cNvPicPr>
            <a:picLocks noChangeAspect="1"/>
          </p:cNvPicPr>
          <p:nvPr/>
        </p:nvPicPr>
        <p:blipFill>
          <a:blip r:embed="rId3"/>
          <a:srcRect l="37168" r="21753" b="16576"/>
          <a:stretch/>
        </p:blipFill>
        <p:spPr>
          <a:xfrm>
            <a:off x="7140045" y="744"/>
            <a:ext cx="5054952" cy="6858825"/>
          </a:xfrm>
          <a:prstGeom prst="rect">
            <a:avLst/>
          </a:prstGeom>
        </p:spPr>
      </p:pic>
    </p:spTree>
    <p:extLst>
      <p:ext uri="{BB962C8B-B14F-4D97-AF65-F5344CB8AC3E}">
        <p14:creationId xmlns:p14="http://schemas.microsoft.com/office/powerpoint/2010/main" val="2742731657"/>
      </p:ext>
    </p:extLst>
  </p:cSld>
  <p:clrMapOvr>
    <a:masterClrMapping/>
  </p:clrMapOvr>
  <mc:AlternateContent xmlns:mc="http://schemas.openxmlformats.org/markup-compatibility/2006" xmlns:p14="http://schemas.microsoft.com/office/powerpoint/2010/main">
    <mc:Choice Requires="p14">
      <p:transition spd="slow" p14:dur="2000" advTm="46086"/>
    </mc:Choice>
    <mc:Fallback xmlns="">
      <p:transition spd="slow" advTm="4608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68C65FFE-8492-F4A0-415A-BE8C4927C9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1B15BE-E2EF-AF71-5A09-CE92DD20C6B0}"/>
              </a:ext>
            </a:extLst>
          </p:cNvPr>
          <p:cNvSpPr>
            <a:spLocks noGrp="1"/>
          </p:cNvSpPr>
          <p:nvPr>
            <p:ph type="title"/>
          </p:nvPr>
        </p:nvSpPr>
        <p:spPr>
          <a:xfrm>
            <a:off x="838200" y="679450"/>
            <a:ext cx="10515600" cy="812816"/>
          </a:xfrm>
        </p:spPr>
        <p:txBody>
          <a:bodyPr>
            <a:normAutofit/>
          </a:bodyPr>
          <a:lstStyle/>
          <a:p>
            <a:r>
              <a:rPr lang="en-US" sz="2800" b="1">
                <a:solidFill>
                  <a:schemeClr val="tx2">
                    <a:lumMod val="50000"/>
                    <a:lumOff val="50000"/>
                  </a:schemeClr>
                </a:solidFill>
                <a:latin typeface="Times New Roman"/>
                <a:cs typeface="Times New Roman"/>
              </a:rPr>
              <a:t>Previous Research; Current Applications of Analytics </a:t>
            </a:r>
          </a:p>
        </p:txBody>
      </p:sp>
      <p:sp>
        <p:nvSpPr>
          <p:cNvPr id="3" name="Content Placeholder 2">
            <a:extLst>
              <a:ext uri="{FF2B5EF4-FFF2-40B4-BE49-F238E27FC236}">
                <a16:creationId xmlns:a16="http://schemas.microsoft.com/office/drawing/2014/main" id="{04B67D68-5903-6D11-A2B4-DDFE849F241E}"/>
              </a:ext>
            </a:extLst>
          </p:cNvPr>
          <p:cNvSpPr>
            <a:spLocks noGrp="1"/>
          </p:cNvSpPr>
          <p:nvPr>
            <p:ph idx="1"/>
          </p:nvPr>
        </p:nvSpPr>
        <p:spPr>
          <a:xfrm>
            <a:off x="838200" y="1484837"/>
            <a:ext cx="10515600" cy="5006451"/>
          </a:xfrm>
        </p:spPr>
        <p:txBody>
          <a:bodyPr vert="horz" lIns="91440" tIns="45720" rIns="91440" bIns="45720" rtlCol="0" anchor="t">
            <a:noAutofit/>
          </a:bodyPr>
          <a:lstStyle/>
          <a:p>
            <a:pPr>
              <a:lnSpc>
                <a:spcPct val="100000"/>
              </a:lnSpc>
              <a:buNone/>
            </a:pPr>
            <a:r>
              <a:rPr lang="en-US" sz="1600" b="1">
                <a:solidFill>
                  <a:schemeClr val="tx1">
                    <a:lumMod val="85000"/>
                    <a:lumOff val="15000"/>
                  </a:schemeClr>
                </a:solidFill>
                <a:latin typeface="Times New Roman"/>
                <a:ea typeface="+mn-lt"/>
                <a:cs typeface="Times New Roman"/>
              </a:rPr>
              <a:t>Predictive analytics plays a critical role in uncovering hidden patterns in massive data sets generated by airlines, such as customer bookings, flight operations, and maintenance records. </a:t>
            </a:r>
            <a:r>
              <a:rPr lang="en-US" sz="1600">
                <a:solidFill>
                  <a:schemeClr val="tx1">
                    <a:lumMod val="85000"/>
                    <a:lumOff val="15000"/>
                  </a:schemeClr>
                </a:solidFill>
                <a:latin typeface="Times New Roman"/>
                <a:ea typeface="+mn-lt"/>
                <a:cs typeface="Times New Roman"/>
              </a:rPr>
              <a:t>All airlines are making efforts towards remaining competitive within their markets as the demand for air transportation continues to rise. </a:t>
            </a:r>
          </a:p>
          <a:p>
            <a:pPr>
              <a:lnSpc>
                <a:spcPct val="100000"/>
              </a:lnSpc>
              <a:buNone/>
            </a:pPr>
            <a:r>
              <a:rPr lang="en-US" sz="1600" b="1">
                <a:solidFill>
                  <a:schemeClr val="tx1">
                    <a:lumMod val="85000"/>
                    <a:lumOff val="15000"/>
                  </a:schemeClr>
                </a:solidFill>
                <a:latin typeface="Times New Roman"/>
                <a:ea typeface="+mn-lt"/>
                <a:cs typeface="Times New Roman"/>
              </a:rPr>
              <a:t>Key Challenges </a:t>
            </a:r>
          </a:p>
          <a:p>
            <a:pPr marL="514350" indent="-514350">
              <a:lnSpc>
                <a:spcPct val="120000"/>
              </a:lnSpc>
              <a:buAutoNum type="arabicPeriod"/>
            </a:pPr>
            <a:r>
              <a:rPr lang="en-US" sz="1600">
                <a:solidFill>
                  <a:schemeClr val="tx1">
                    <a:lumMod val="85000"/>
                    <a:lumOff val="15000"/>
                  </a:schemeClr>
                </a:solidFill>
                <a:latin typeface="Times New Roman"/>
                <a:ea typeface="+mn-lt"/>
                <a:cs typeface="Times New Roman"/>
              </a:rPr>
              <a:t>Safer Flights: </a:t>
            </a:r>
          </a:p>
          <a:p>
            <a:pPr marL="514350" indent="-514350">
              <a:lnSpc>
                <a:spcPct val="120000"/>
              </a:lnSpc>
              <a:buAutoNum type="arabicPeriod"/>
            </a:pPr>
            <a:r>
              <a:rPr lang="en-US" sz="1600">
                <a:solidFill>
                  <a:schemeClr val="tx1">
                    <a:lumMod val="85000"/>
                    <a:lumOff val="15000"/>
                  </a:schemeClr>
                </a:solidFill>
                <a:latin typeface="Times New Roman"/>
                <a:ea typeface="+mn-lt"/>
                <a:cs typeface="Times New Roman"/>
              </a:rPr>
              <a:t>Personalized Offers &amp; Passenger Experience</a:t>
            </a:r>
          </a:p>
          <a:p>
            <a:pPr marL="514350" indent="-514350">
              <a:lnSpc>
                <a:spcPct val="120000"/>
              </a:lnSpc>
              <a:buAutoNum type="arabicPeriod"/>
            </a:pPr>
            <a:r>
              <a:rPr lang="en-US" sz="1600">
                <a:solidFill>
                  <a:schemeClr val="tx1">
                    <a:lumMod val="85000"/>
                    <a:lumOff val="15000"/>
                  </a:schemeClr>
                </a:solidFill>
                <a:latin typeface="Times New Roman"/>
                <a:ea typeface="+mn-lt"/>
                <a:cs typeface="Times New Roman"/>
              </a:rPr>
              <a:t>Fraud Detection</a:t>
            </a:r>
          </a:p>
          <a:p>
            <a:pPr marL="514350" indent="-514350">
              <a:lnSpc>
                <a:spcPct val="120000"/>
              </a:lnSpc>
              <a:buAutoNum type="arabicPeriod"/>
            </a:pPr>
            <a:r>
              <a:rPr lang="en-US" sz="1600">
                <a:solidFill>
                  <a:schemeClr val="tx1">
                    <a:lumMod val="85000"/>
                    <a:lumOff val="15000"/>
                  </a:schemeClr>
                </a:solidFill>
                <a:latin typeface="Times New Roman"/>
                <a:ea typeface="+mn-lt"/>
                <a:cs typeface="Times New Roman"/>
              </a:rPr>
              <a:t>Sustainability</a:t>
            </a:r>
          </a:p>
          <a:p>
            <a:pPr marL="971550" lvl="1" indent="-514350">
              <a:lnSpc>
                <a:spcPct val="120000"/>
              </a:lnSpc>
              <a:buFont typeface="Courier New" panose="020B0604020202020204" pitchFamily="34" charset="0"/>
              <a:buChar char="o"/>
            </a:pPr>
            <a:r>
              <a:rPr lang="en-US" sz="1600">
                <a:solidFill>
                  <a:schemeClr val="tx1">
                    <a:lumMod val="85000"/>
                    <a:lumOff val="15000"/>
                  </a:schemeClr>
                </a:solidFill>
                <a:latin typeface="Times New Roman"/>
                <a:ea typeface="+mn-lt"/>
                <a:cs typeface="Times New Roman"/>
              </a:rPr>
              <a:t>Level 1, Level 2, Level 3, Level 3+</a:t>
            </a:r>
          </a:p>
          <a:p>
            <a:pPr marL="0" indent="0">
              <a:lnSpc>
                <a:spcPct val="120000"/>
              </a:lnSpc>
              <a:buNone/>
            </a:pPr>
            <a:endParaRPr lang="en-US" sz="1600">
              <a:solidFill>
                <a:schemeClr val="tx1">
                  <a:lumMod val="85000"/>
                  <a:lumOff val="15000"/>
                </a:schemeClr>
              </a:solidFill>
              <a:latin typeface="Times New Roman"/>
              <a:cs typeface="Times New Roman"/>
            </a:endParaRPr>
          </a:p>
          <a:p>
            <a:pPr marL="0" indent="0">
              <a:buNone/>
            </a:pPr>
            <a:endParaRPr lang="en-US" sz="1600">
              <a:solidFill>
                <a:schemeClr val="tx1">
                  <a:lumMod val="85000"/>
                  <a:lumOff val="15000"/>
                </a:schemeClr>
              </a:solidFill>
              <a:latin typeface="Times New Roman"/>
              <a:ea typeface="+mn-lt"/>
              <a:cs typeface="Times New Roman"/>
            </a:endParaRPr>
          </a:p>
        </p:txBody>
      </p:sp>
    </p:spTree>
    <p:extLst>
      <p:ext uri="{BB962C8B-B14F-4D97-AF65-F5344CB8AC3E}">
        <p14:creationId xmlns:p14="http://schemas.microsoft.com/office/powerpoint/2010/main" val="1720949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68C65FFE-8492-F4A0-415A-BE8C4927C9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1B15BE-E2EF-AF71-5A09-CE92DD20C6B0}"/>
              </a:ext>
            </a:extLst>
          </p:cNvPr>
          <p:cNvSpPr>
            <a:spLocks noGrp="1"/>
          </p:cNvSpPr>
          <p:nvPr>
            <p:ph type="title"/>
          </p:nvPr>
        </p:nvSpPr>
        <p:spPr>
          <a:xfrm>
            <a:off x="838200" y="1022206"/>
            <a:ext cx="10515600" cy="670386"/>
          </a:xfrm>
        </p:spPr>
        <p:txBody>
          <a:bodyPr>
            <a:normAutofit/>
          </a:bodyPr>
          <a:lstStyle/>
          <a:p>
            <a:r>
              <a:rPr lang="en-US" sz="2400" b="1">
                <a:solidFill>
                  <a:srgbClr val="4E95D9"/>
                </a:solidFill>
                <a:latin typeface="Times New Roman"/>
                <a:ea typeface="+mj-lt"/>
                <a:cs typeface="Times New Roman"/>
              </a:rPr>
              <a:t>Why Predicting Flight Delays?</a:t>
            </a:r>
            <a:endParaRPr lang="en-US" sz="2400" b="1">
              <a:latin typeface="Times New Roman"/>
              <a:ea typeface="+mj-lt"/>
              <a:cs typeface="Times New Roman"/>
            </a:endParaRPr>
          </a:p>
        </p:txBody>
      </p:sp>
      <p:sp>
        <p:nvSpPr>
          <p:cNvPr id="4" name="TextBox 3">
            <a:extLst>
              <a:ext uri="{FF2B5EF4-FFF2-40B4-BE49-F238E27FC236}">
                <a16:creationId xmlns:a16="http://schemas.microsoft.com/office/drawing/2014/main" id="{96E1B84E-6183-2634-55B4-D65FF1FA1BF9}"/>
              </a:ext>
            </a:extLst>
          </p:cNvPr>
          <p:cNvSpPr txBox="1"/>
          <p:nvPr/>
        </p:nvSpPr>
        <p:spPr>
          <a:xfrm>
            <a:off x="838200" y="1686324"/>
            <a:ext cx="7682345" cy="12484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20000"/>
              </a:lnSpc>
              <a:spcBef>
                <a:spcPts val="1000"/>
              </a:spcBef>
            </a:pPr>
            <a:r>
              <a:rPr lang="en-US" sz="1600" b="1">
                <a:solidFill>
                  <a:schemeClr val="tx1">
                    <a:lumMod val="85000"/>
                    <a:lumOff val="15000"/>
                  </a:schemeClr>
                </a:solidFill>
                <a:latin typeface="Times New Roman"/>
                <a:cs typeface="Times New Roman"/>
              </a:rPr>
              <a:t>The main challenge that all airlines experience is delays in flight arrival. </a:t>
            </a:r>
            <a:r>
              <a:rPr lang="en-US" sz="1600">
                <a:solidFill>
                  <a:schemeClr val="tx1">
                    <a:lumMod val="85000"/>
                    <a:lumOff val="15000"/>
                  </a:schemeClr>
                </a:solidFill>
                <a:latin typeface="Times New Roman"/>
                <a:cs typeface="Times New Roman"/>
              </a:rPr>
              <a:t>Flight delays are detrimental to an airline's reputation and reliability. Since there are many variables that can cause a delay in a flight's arrival, it is important to measure which variables directly cause a flight's delay. </a:t>
            </a:r>
          </a:p>
        </p:txBody>
      </p:sp>
      <p:sp>
        <p:nvSpPr>
          <p:cNvPr id="6" name="TextBox 5">
            <a:extLst>
              <a:ext uri="{FF2B5EF4-FFF2-40B4-BE49-F238E27FC236}">
                <a16:creationId xmlns:a16="http://schemas.microsoft.com/office/drawing/2014/main" id="{EA758D9C-B5BC-97F5-74F3-51A195DBBD22}"/>
              </a:ext>
            </a:extLst>
          </p:cNvPr>
          <p:cNvSpPr txBox="1"/>
          <p:nvPr/>
        </p:nvSpPr>
        <p:spPr>
          <a:xfrm>
            <a:off x="838200" y="3248407"/>
            <a:ext cx="10709564" cy="2694071"/>
          </a:xfrm>
          <a:prstGeom prst="rect">
            <a:avLst/>
          </a:prstGeom>
          <a:noFill/>
        </p:spPr>
        <p:txBody>
          <a:bodyPr wrap="square" rtlCol="0">
            <a:spAutoFit/>
          </a:bodyPr>
          <a:lstStyle/>
          <a:p>
            <a:pPr>
              <a:lnSpc>
                <a:spcPct val="120000"/>
              </a:lnSpc>
              <a:spcBef>
                <a:spcPts val="1000"/>
              </a:spcBef>
            </a:pPr>
            <a:r>
              <a:rPr lang="en-US" sz="1600" b="1">
                <a:solidFill>
                  <a:schemeClr val="tx1">
                    <a:lumMod val="85000"/>
                    <a:lumOff val="15000"/>
                  </a:schemeClr>
                </a:solidFill>
                <a:latin typeface="Times New Roman"/>
                <a:cs typeface="Times New Roman"/>
              </a:rPr>
              <a:t>Business Problem: </a:t>
            </a:r>
            <a:r>
              <a:rPr lang="en-US" sz="1600">
                <a:solidFill>
                  <a:schemeClr val="tx1">
                    <a:lumMod val="85000"/>
                    <a:lumOff val="15000"/>
                  </a:schemeClr>
                </a:solidFill>
                <a:latin typeface="Times New Roman"/>
                <a:cs typeface="Times New Roman"/>
              </a:rPr>
              <a:t>Flight delays cost airlines millions of dollars and lead to customer dissatisfaction.</a:t>
            </a:r>
            <a:r>
              <a:rPr lang="en-US" sz="1600">
                <a:solidFill>
                  <a:schemeClr val="tx1">
                    <a:lumMod val="85000"/>
                    <a:lumOff val="15000"/>
                  </a:schemeClr>
                </a:solidFill>
                <a:latin typeface="Times New Roman"/>
                <a:ea typeface="+mn-lt"/>
                <a:cs typeface="+mn-lt"/>
              </a:rPr>
              <a:t> </a:t>
            </a:r>
            <a:r>
              <a:rPr lang="en-US" sz="1600">
                <a:solidFill>
                  <a:schemeClr val="tx1">
                    <a:lumMod val="85000"/>
                    <a:lumOff val="15000"/>
                  </a:schemeClr>
                </a:solidFill>
                <a:latin typeface="Times New Roman"/>
                <a:cs typeface="Times New Roman"/>
              </a:rPr>
              <a:t>Preventing flight delay decreases the airlines operational costs, while contributing to the reputation and reliability of the airlines brand. </a:t>
            </a:r>
            <a:endParaRPr lang="en-US" sz="1600">
              <a:solidFill>
                <a:schemeClr val="tx1">
                  <a:lumMod val="85000"/>
                  <a:lumOff val="15000"/>
                </a:schemeClr>
              </a:solidFill>
            </a:endParaRPr>
          </a:p>
          <a:p>
            <a:pPr>
              <a:lnSpc>
                <a:spcPct val="120000"/>
              </a:lnSpc>
              <a:spcBef>
                <a:spcPts val="1000"/>
              </a:spcBef>
            </a:pPr>
            <a:r>
              <a:rPr lang="en-US" sz="1600" b="1">
                <a:solidFill>
                  <a:schemeClr val="tx1">
                    <a:lumMod val="85000"/>
                    <a:lumOff val="15000"/>
                  </a:schemeClr>
                </a:solidFill>
                <a:latin typeface="Times New Roman"/>
                <a:cs typeface="Times New Roman"/>
              </a:rPr>
              <a:t>Objective:</a:t>
            </a:r>
            <a:r>
              <a:rPr lang="en-US" sz="1600">
                <a:solidFill>
                  <a:schemeClr val="tx1">
                    <a:lumMod val="85000"/>
                    <a:lumOff val="15000"/>
                  </a:schemeClr>
                </a:solidFill>
                <a:latin typeface="Times New Roman"/>
                <a:cs typeface="Times New Roman"/>
              </a:rPr>
              <a:t> Build a predictive model to anticipate flight delays using multiple linear regression. Predictive models help to identify trends in variables that could be contributing to increased flight delays, allowing the us to be more proactive in our adjustments to things like plans and flight schedules. </a:t>
            </a:r>
          </a:p>
          <a:p>
            <a:pPr>
              <a:lnSpc>
                <a:spcPct val="120000"/>
              </a:lnSpc>
              <a:spcBef>
                <a:spcPts val="1000"/>
              </a:spcBef>
            </a:pPr>
            <a:r>
              <a:rPr lang="en-US" sz="1600" b="1">
                <a:solidFill>
                  <a:schemeClr val="tx1">
                    <a:lumMod val="85000"/>
                    <a:lumOff val="15000"/>
                  </a:schemeClr>
                </a:solidFill>
                <a:latin typeface="Times New Roman"/>
                <a:cs typeface="Times New Roman"/>
              </a:rPr>
              <a:t>Goal: </a:t>
            </a:r>
            <a:r>
              <a:rPr lang="en-US" sz="1600">
                <a:solidFill>
                  <a:schemeClr val="tx1">
                    <a:lumMod val="85000"/>
                    <a:lumOff val="15000"/>
                  </a:schemeClr>
                </a:solidFill>
                <a:latin typeface="Times New Roman"/>
                <a:cs typeface="Times New Roman"/>
              </a:rPr>
              <a:t>Identify the key variables that significantly impact flight delays and help optimize flight scheduling. By tackling an airline's biggest challenge, preventing flight delays could help improve the airline travel experience, as a whole. </a:t>
            </a:r>
          </a:p>
          <a:p>
            <a:endParaRPr lang="en-US" sz="1600"/>
          </a:p>
        </p:txBody>
      </p:sp>
    </p:spTree>
    <p:extLst>
      <p:ext uri="{BB962C8B-B14F-4D97-AF65-F5344CB8AC3E}">
        <p14:creationId xmlns:p14="http://schemas.microsoft.com/office/powerpoint/2010/main" val="32595000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8E500489-B1A8-2415-9020-8A240D681B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A9E843-31CC-A6A4-FF1E-35ED6BAF60DC}"/>
              </a:ext>
            </a:extLst>
          </p:cNvPr>
          <p:cNvSpPr>
            <a:spLocks noGrp="1"/>
          </p:cNvSpPr>
          <p:nvPr>
            <p:ph type="title"/>
          </p:nvPr>
        </p:nvSpPr>
        <p:spPr>
          <a:xfrm>
            <a:off x="5267769" y="642864"/>
            <a:ext cx="6328162" cy="869787"/>
          </a:xfrm>
        </p:spPr>
        <p:txBody>
          <a:bodyPr>
            <a:normAutofit/>
          </a:bodyPr>
          <a:lstStyle/>
          <a:p>
            <a:r>
              <a:rPr lang="en-US" sz="2800" b="1">
                <a:solidFill>
                  <a:schemeClr val="tx2">
                    <a:lumMod val="50000"/>
                    <a:lumOff val="50000"/>
                  </a:schemeClr>
                </a:solidFill>
                <a:latin typeface="Times New Roman"/>
                <a:cs typeface="Times New Roman"/>
              </a:rPr>
              <a:t>Data Overview</a:t>
            </a:r>
            <a:endParaRPr lang="en-US" sz="2800">
              <a:solidFill>
                <a:schemeClr val="tx2">
                  <a:lumMod val="50000"/>
                  <a:lumOff val="50000"/>
                </a:schemeClr>
              </a:solidFill>
            </a:endParaRPr>
          </a:p>
        </p:txBody>
      </p:sp>
      <p:sp>
        <p:nvSpPr>
          <p:cNvPr id="3" name="Content Placeholder 2">
            <a:extLst>
              <a:ext uri="{FF2B5EF4-FFF2-40B4-BE49-F238E27FC236}">
                <a16:creationId xmlns:a16="http://schemas.microsoft.com/office/drawing/2014/main" id="{E351AD11-4F30-F2B6-EE21-7737DDDF548C}"/>
              </a:ext>
            </a:extLst>
          </p:cNvPr>
          <p:cNvSpPr>
            <a:spLocks noGrp="1"/>
          </p:cNvSpPr>
          <p:nvPr>
            <p:ph idx="1"/>
          </p:nvPr>
        </p:nvSpPr>
        <p:spPr>
          <a:xfrm>
            <a:off x="5267769" y="1369849"/>
            <a:ext cx="6328162" cy="5191674"/>
          </a:xfrm>
        </p:spPr>
        <p:txBody>
          <a:bodyPr vert="horz" lIns="91440" tIns="45720" rIns="91440" bIns="45720" rtlCol="0" anchor="t">
            <a:noAutofit/>
          </a:bodyPr>
          <a:lstStyle/>
          <a:p>
            <a:pPr marL="0" indent="0">
              <a:lnSpc>
                <a:spcPct val="120000"/>
              </a:lnSpc>
              <a:buNone/>
            </a:pPr>
            <a:r>
              <a:rPr lang="en-US" sz="1600">
                <a:solidFill>
                  <a:schemeClr val="tx1">
                    <a:lumMod val="85000"/>
                    <a:lumOff val="15000"/>
                  </a:schemeClr>
                </a:solidFill>
                <a:latin typeface="Times New Roman"/>
                <a:cs typeface="Times New Roman"/>
              </a:rPr>
              <a:t>This is secondary, cross-section data of the global Airline Industry.</a:t>
            </a:r>
            <a:r>
              <a:rPr lang="en-US" sz="1600" b="1">
                <a:solidFill>
                  <a:schemeClr val="tx1">
                    <a:lumMod val="85000"/>
                    <a:lumOff val="15000"/>
                  </a:schemeClr>
                </a:solidFill>
                <a:latin typeface="Times New Roman"/>
                <a:cs typeface="Times New Roman"/>
              </a:rPr>
              <a:t> The dataset includes 3,593 observations from 14 unique airline carriers.</a:t>
            </a:r>
            <a:r>
              <a:rPr lang="en-US" sz="1600">
                <a:solidFill>
                  <a:schemeClr val="tx1">
                    <a:lumMod val="85000"/>
                    <a:lumOff val="15000"/>
                  </a:schemeClr>
                </a:solidFill>
                <a:latin typeface="Times New Roman"/>
                <a:cs typeface="Times New Roman"/>
              </a:rPr>
              <a:t> All observations have been taken within the same period. The 11 variables used in this model can be considered contributors to industry success, as well as economic indicators in some context. </a:t>
            </a:r>
            <a:endParaRPr lang="en-US" sz="1600">
              <a:solidFill>
                <a:schemeClr val="tx1">
                  <a:lumMod val="85000"/>
                  <a:lumOff val="15000"/>
                </a:schemeClr>
              </a:solidFill>
            </a:endParaRPr>
          </a:p>
          <a:p>
            <a:pPr marL="0" indent="0">
              <a:lnSpc>
                <a:spcPct val="120000"/>
              </a:lnSpc>
              <a:buNone/>
            </a:pPr>
            <a:r>
              <a:rPr lang="en-US" sz="1600" b="1">
                <a:solidFill>
                  <a:schemeClr val="tx1">
                    <a:lumMod val="85000"/>
                    <a:lumOff val="15000"/>
                  </a:schemeClr>
                </a:solidFill>
                <a:latin typeface="Times New Roman"/>
                <a:cs typeface="Times New Roman"/>
              </a:rPr>
              <a:t>The dependent variable here is </a:t>
            </a:r>
            <a:r>
              <a:rPr lang="en-US" sz="1600" b="1" i="1">
                <a:solidFill>
                  <a:schemeClr val="tx1">
                    <a:lumMod val="85000"/>
                    <a:lumOff val="15000"/>
                  </a:schemeClr>
                </a:solidFill>
                <a:latin typeface="Times New Roman"/>
                <a:cs typeface="Times New Roman"/>
              </a:rPr>
              <a:t>Flight Arrival Delay</a:t>
            </a:r>
            <a:r>
              <a:rPr lang="en-US" sz="1600" b="1">
                <a:solidFill>
                  <a:schemeClr val="tx1">
                    <a:lumMod val="85000"/>
                    <a:lumOff val="15000"/>
                  </a:schemeClr>
                </a:solidFill>
                <a:latin typeface="Times New Roman"/>
                <a:cs typeface="Times New Roman"/>
              </a:rPr>
              <a:t>, and the independent variables are the </a:t>
            </a:r>
            <a:r>
              <a:rPr lang="en-US" sz="1600" b="1" i="1">
                <a:solidFill>
                  <a:schemeClr val="tx1">
                    <a:lumMod val="85000"/>
                    <a:lumOff val="15000"/>
                  </a:schemeClr>
                </a:solidFill>
                <a:latin typeface="Times New Roman"/>
                <a:cs typeface="Times New Roman"/>
              </a:rPr>
              <a:t>Airport Distance, Number of Flights, Weather, Support Crew Available, Baggage Loading Time, Late Arrival, Cleaning Time, Fueling Time, Security Time. </a:t>
            </a:r>
          </a:p>
          <a:p>
            <a:pPr marL="0" indent="0">
              <a:lnSpc>
                <a:spcPct val="120000"/>
              </a:lnSpc>
              <a:buNone/>
            </a:pPr>
            <a:r>
              <a:rPr lang="en-US" sz="1600">
                <a:solidFill>
                  <a:schemeClr val="tx1">
                    <a:lumMod val="85000"/>
                    <a:lumOff val="15000"/>
                  </a:schemeClr>
                </a:solidFill>
                <a:latin typeface="Times New Roman"/>
                <a:cs typeface="Times New Roman"/>
              </a:rPr>
              <a:t>The data has been indexed by </a:t>
            </a:r>
            <a:r>
              <a:rPr lang="en-US" sz="1600" i="1">
                <a:solidFill>
                  <a:schemeClr val="tx1">
                    <a:lumMod val="85000"/>
                    <a:lumOff val="15000"/>
                  </a:schemeClr>
                </a:solidFill>
                <a:latin typeface="Times New Roman"/>
                <a:cs typeface="Times New Roman"/>
              </a:rPr>
              <a:t>Carrier </a:t>
            </a:r>
            <a:r>
              <a:rPr lang="en-US" sz="1600">
                <a:solidFill>
                  <a:schemeClr val="tx1">
                    <a:lumMod val="85000"/>
                    <a:lumOff val="15000"/>
                  </a:schemeClr>
                </a:solidFill>
                <a:latin typeface="Times New Roman"/>
                <a:cs typeface="Times New Roman"/>
              </a:rPr>
              <a:t>abbreviation, the only categorical variable among the numeric dependent and independent variables.</a:t>
            </a:r>
          </a:p>
          <a:p>
            <a:pPr marL="0" indent="0">
              <a:lnSpc>
                <a:spcPct val="120000"/>
              </a:lnSpc>
              <a:buNone/>
            </a:pPr>
            <a:endParaRPr lang="en-US" sz="1600">
              <a:solidFill>
                <a:schemeClr val="tx1">
                  <a:lumMod val="85000"/>
                  <a:lumOff val="15000"/>
                </a:schemeClr>
              </a:solidFill>
              <a:latin typeface="Times New Roman"/>
              <a:cs typeface="Times New Roman"/>
            </a:endParaRPr>
          </a:p>
        </p:txBody>
      </p:sp>
      <p:pic>
        <p:nvPicPr>
          <p:cNvPr id="5" name="Picture 4" descr="Analog board showing flight information">
            <a:extLst>
              <a:ext uri="{FF2B5EF4-FFF2-40B4-BE49-F238E27FC236}">
                <a16:creationId xmlns:a16="http://schemas.microsoft.com/office/drawing/2014/main" id="{30D10B02-696D-52F1-3E0B-34F7E25DC00A}"/>
              </a:ext>
            </a:extLst>
          </p:cNvPr>
          <p:cNvPicPr>
            <a:picLocks noChangeAspect="1"/>
          </p:cNvPicPr>
          <p:nvPr/>
        </p:nvPicPr>
        <p:blipFill>
          <a:blip r:embed="rId2"/>
          <a:srcRect l="15111" t="-36" r="36560" b="-235"/>
          <a:stretch/>
        </p:blipFill>
        <p:spPr>
          <a:xfrm>
            <a:off x="-169828" y="1609"/>
            <a:ext cx="4945795" cy="6860838"/>
          </a:xfrm>
          <a:prstGeom prst="rect">
            <a:avLst/>
          </a:prstGeom>
        </p:spPr>
      </p:pic>
    </p:spTree>
    <p:extLst>
      <p:ext uri="{BB962C8B-B14F-4D97-AF65-F5344CB8AC3E}">
        <p14:creationId xmlns:p14="http://schemas.microsoft.com/office/powerpoint/2010/main" val="2184573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F2FD5-9CDA-B583-7697-DCB6EAEDBF0C}"/>
              </a:ext>
            </a:extLst>
          </p:cNvPr>
          <p:cNvSpPr>
            <a:spLocks noGrp="1"/>
          </p:cNvSpPr>
          <p:nvPr>
            <p:ph type="title"/>
          </p:nvPr>
        </p:nvSpPr>
        <p:spPr>
          <a:xfrm>
            <a:off x="838200" y="650119"/>
            <a:ext cx="10515600" cy="650482"/>
          </a:xfrm>
        </p:spPr>
        <p:txBody>
          <a:bodyPr anchor="b">
            <a:normAutofit/>
          </a:bodyPr>
          <a:lstStyle/>
          <a:p>
            <a:pPr algn="ctr"/>
            <a:r>
              <a:rPr lang="en-US" sz="2800" b="1">
                <a:solidFill>
                  <a:schemeClr val="tx2">
                    <a:lumMod val="50000"/>
                    <a:lumOff val="50000"/>
                  </a:schemeClr>
                </a:solidFill>
                <a:latin typeface="Times New Roman"/>
                <a:cs typeface="Times New Roman"/>
              </a:rPr>
              <a:t>Descriptions of Variables</a:t>
            </a:r>
          </a:p>
        </p:txBody>
      </p:sp>
      <p:sp>
        <p:nvSpPr>
          <p:cNvPr id="45" name="TextBox 44">
            <a:extLst>
              <a:ext uri="{FF2B5EF4-FFF2-40B4-BE49-F238E27FC236}">
                <a16:creationId xmlns:a16="http://schemas.microsoft.com/office/drawing/2014/main" id="{70DEE104-2D70-04A6-8853-5BF60EE29CC0}"/>
              </a:ext>
            </a:extLst>
          </p:cNvPr>
          <p:cNvSpPr txBox="1"/>
          <p:nvPr/>
        </p:nvSpPr>
        <p:spPr>
          <a:xfrm>
            <a:off x="10452100" y="2514600"/>
            <a:ext cx="184731" cy="369332"/>
          </a:xfrm>
          <a:prstGeom prst="rect">
            <a:avLst/>
          </a:prstGeom>
          <a:noFill/>
        </p:spPr>
        <p:txBody>
          <a:bodyPr wrap="none" rtlCol="0">
            <a:spAutoFit/>
          </a:bodyPr>
          <a:lstStyle/>
          <a:p>
            <a:endParaRPr lang="en-US"/>
          </a:p>
        </p:txBody>
      </p:sp>
      <p:graphicFrame>
        <p:nvGraphicFramePr>
          <p:cNvPr id="8" name="Table 7">
            <a:extLst>
              <a:ext uri="{FF2B5EF4-FFF2-40B4-BE49-F238E27FC236}">
                <a16:creationId xmlns:a16="http://schemas.microsoft.com/office/drawing/2014/main" id="{F2BB7234-F1E9-E5DB-74AD-B47AE88B8415}"/>
              </a:ext>
            </a:extLst>
          </p:cNvPr>
          <p:cNvGraphicFramePr>
            <a:graphicFrameLocks noGrp="1"/>
          </p:cNvGraphicFramePr>
          <p:nvPr>
            <p:extLst>
              <p:ext uri="{D42A27DB-BD31-4B8C-83A1-F6EECF244321}">
                <p14:modId xmlns:p14="http://schemas.microsoft.com/office/powerpoint/2010/main" val="69367197"/>
              </p:ext>
            </p:extLst>
          </p:nvPr>
        </p:nvGraphicFramePr>
        <p:xfrm>
          <a:off x="1036241" y="1565299"/>
          <a:ext cx="11039537" cy="5127476"/>
        </p:xfrm>
        <a:graphic>
          <a:graphicData uri="http://schemas.openxmlformats.org/drawingml/2006/table">
            <a:tbl>
              <a:tblPr firstRow="1" bandRow="1">
                <a:tableStyleId>{2D5ABB26-0587-4C30-8999-92F81FD0307C}</a:tableStyleId>
              </a:tblPr>
              <a:tblGrid>
                <a:gridCol w="2535252">
                  <a:extLst>
                    <a:ext uri="{9D8B030D-6E8A-4147-A177-3AD203B41FA5}">
                      <a16:colId xmlns:a16="http://schemas.microsoft.com/office/drawing/2014/main" val="817229783"/>
                    </a:ext>
                  </a:extLst>
                </a:gridCol>
                <a:gridCol w="2663439">
                  <a:extLst>
                    <a:ext uri="{9D8B030D-6E8A-4147-A177-3AD203B41FA5}">
                      <a16:colId xmlns:a16="http://schemas.microsoft.com/office/drawing/2014/main" val="1354363087"/>
                    </a:ext>
                  </a:extLst>
                </a:gridCol>
                <a:gridCol w="5840846">
                  <a:extLst>
                    <a:ext uri="{9D8B030D-6E8A-4147-A177-3AD203B41FA5}">
                      <a16:colId xmlns:a16="http://schemas.microsoft.com/office/drawing/2014/main" val="360197764"/>
                    </a:ext>
                  </a:extLst>
                </a:gridCol>
              </a:tblGrid>
              <a:tr h="5127476">
                <a:tc>
                  <a:txBody>
                    <a:bodyPr/>
                    <a:lstStyle/>
                    <a:p>
                      <a:pPr marL="0" marR="0" lvl="0" indent="0" algn="l">
                        <a:lnSpc>
                          <a:spcPct val="100000"/>
                        </a:lnSpc>
                        <a:spcBef>
                          <a:spcPts val="1000"/>
                        </a:spcBef>
                        <a:spcAft>
                          <a:spcPts val="0"/>
                        </a:spcAft>
                        <a:buNone/>
                      </a:pPr>
                      <a:r>
                        <a:rPr lang="en-US" sz="1600" b="1" u="none" strike="noStrike" noProof="0">
                          <a:solidFill>
                            <a:schemeClr val="tx1">
                              <a:lumMod val="85000"/>
                              <a:lumOff val="15000"/>
                            </a:schemeClr>
                          </a:solidFill>
                          <a:latin typeface="Times New Roman"/>
                        </a:rPr>
                        <a:t>Variable</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Flight Arrival Delay</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Airport Distance</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Number of Flights</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Weather</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Support Crew Available</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Baggage Loading Time</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Late Arrival</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Cleaning Time</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Fueling Time</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Security Time</a:t>
                      </a:r>
                    </a:p>
                    <a:p>
                      <a:pPr marL="0" marR="0" lvl="0" indent="0" algn="l">
                        <a:lnSpc>
                          <a:spcPct val="100000"/>
                        </a:lnSpc>
                        <a:spcBef>
                          <a:spcPts val="1000"/>
                        </a:spcBef>
                        <a:spcAft>
                          <a:spcPts val="0"/>
                        </a:spcAft>
                        <a:buNone/>
                      </a:pPr>
                      <a:r>
                        <a:rPr lang="en-US" sz="1600" i="1" u="none" strike="noStrike" noProof="0">
                          <a:solidFill>
                            <a:schemeClr val="tx1">
                              <a:lumMod val="85000"/>
                              <a:lumOff val="15000"/>
                            </a:schemeClr>
                          </a:solidFill>
                          <a:latin typeface="Times New Roman"/>
                        </a:rPr>
                        <a:t>Carrier </a:t>
                      </a:r>
                    </a:p>
                  </a:txBody>
                  <a:tcPr/>
                </a:tc>
                <a:tc>
                  <a:txBody>
                    <a:bodyPr/>
                    <a:lstStyle/>
                    <a:p>
                      <a:pPr marL="0" marR="0" lvl="0" indent="0" algn="l">
                        <a:lnSpc>
                          <a:spcPct val="100000"/>
                        </a:lnSpc>
                        <a:spcBef>
                          <a:spcPts val="1000"/>
                        </a:spcBef>
                        <a:spcAft>
                          <a:spcPts val="0"/>
                        </a:spcAft>
                        <a:buNone/>
                      </a:pPr>
                      <a:r>
                        <a:rPr lang="en-US" sz="1600" b="1" i="0" u="none" strike="noStrike" noProof="0">
                          <a:solidFill>
                            <a:schemeClr val="tx1">
                              <a:lumMod val="85000"/>
                              <a:lumOff val="15000"/>
                            </a:schemeClr>
                          </a:solidFill>
                          <a:latin typeface="Times New Roman"/>
                        </a:rPr>
                        <a:t>R-Script</a:t>
                      </a:r>
                      <a:endParaRPr lang="en-US" sz="1600" b="0" i="0" u="none" strike="noStrike" noProof="0">
                        <a:solidFill>
                          <a:schemeClr val="tx1">
                            <a:lumMod val="85000"/>
                            <a:lumOff val="15000"/>
                          </a:schemeClr>
                        </a:solidFill>
                        <a:latin typeface="Times New Roman"/>
                      </a:endParaRPr>
                    </a:p>
                    <a:p>
                      <a:pPr marL="0" marR="0" lvl="0" indent="0" algn="l">
                        <a:lnSpc>
                          <a:spcPct val="100000"/>
                        </a:lnSpc>
                        <a:spcBef>
                          <a:spcPts val="1000"/>
                        </a:spcBef>
                        <a:spcAft>
                          <a:spcPts val="0"/>
                        </a:spcAft>
                        <a:buNone/>
                      </a:pPr>
                      <a:r>
                        <a:rPr lang="en-US" sz="1600" b="0" kern="1200" noProof="0" err="1">
                          <a:solidFill>
                            <a:schemeClr val="tx2">
                              <a:lumMod val="50000"/>
                              <a:lumOff val="50000"/>
                            </a:schemeClr>
                          </a:solidFill>
                          <a:latin typeface="Times New Roman"/>
                          <a:ea typeface="+mj-ea"/>
                          <a:cs typeface="Times New Roman"/>
                        </a:rPr>
                        <a:t>Arr_Delay</a:t>
                      </a:r>
                      <a:endParaRPr lang="en-US" sz="1600" b="0" kern="1200" noProof="0">
                        <a:solidFill>
                          <a:schemeClr val="tx2">
                            <a:lumMod val="50000"/>
                            <a:lumOff val="50000"/>
                          </a:schemeClr>
                        </a:solidFill>
                        <a:latin typeface="Times New Roman"/>
                        <a:ea typeface="+mj-ea"/>
                        <a:cs typeface="Times New Roman"/>
                      </a:endParaRPr>
                    </a:p>
                    <a:p>
                      <a:pPr marL="0" marR="0" lvl="0" indent="0" algn="l">
                        <a:lnSpc>
                          <a:spcPct val="100000"/>
                        </a:lnSpc>
                        <a:spcBef>
                          <a:spcPts val="1000"/>
                        </a:spcBef>
                        <a:spcAft>
                          <a:spcPts val="0"/>
                        </a:spcAft>
                        <a:buNone/>
                      </a:pPr>
                      <a:r>
                        <a:rPr lang="en-US" sz="1600" b="0" kern="1200" noProof="0" err="1">
                          <a:solidFill>
                            <a:schemeClr val="tx2">
                              <a:lumMod val="50000"/>
                              <a:lumOff val="50000"/>
                            </a:schemeClr>
                          </a:solidFill>
                          <a:latin typeface="Times New Roman"/>
                          <a:ea typeface="+mj-ea"/>
                          <a:cs typeface="Times New Roman"/>
                        </a:rPr>
                        <a:t>Airport_Distance</a:t>
                      </a:r>
                      <a:endParaRPr lang="en-US" sz="1600" b="0" kern="1200" noProof="0">
                        <a:solidFill>
                          <a:schemeClr val="tx2">
                            <a:lumMod val="50000"/>
                            <a:lumOff val="50000"/>
                          </a:schemeClr>
                        </a:solidFill>
                        <a:latin typeface="Times New Roman"/>
                        <a:ea typeface="+mj-ea"/>
                        <a:cs typeface="Times New Roman"/>
                      </a:endParaRPr>
                    </a:p>
                    <a:p>
                      <a:pPr marL="228600" marR="0" lvl="0" indent="-228600" algn="l">
                        <a:lnSpc>
                          <a:spcPct val="100000"/>
                        </a:lnSpc>
                        <a:spcBef>
                          <a:spcPts val="1000"/>
                        </a:spcBef>
                        <a:spcAft>
                          <a:spcPts val="0"/>
                        </a:spcAft>
                        <a:buNone/>
                      </a:pPr>
                      <a:r>
                        <a:rPr lang="en-US" sz="1600" b="0" kern="1200" noProof="0" err="1">
                          <a:solidFill>
                            <a:schemeClr val="tx2">
                              <a:lumMod val="50000"/>
                              <a:lumOff val="50000"/>
                            </a:schemeClr>
                          </a:solidFill>
                          <a:latin typeface="Times New Roman"/>
                          <a:ea typeface="+mj-ea"/>
                          <a:cs typeface="Times New Roman"/>
                        </a:rPr>
                        <a:t>Number_of_flights</a:t>
                      </a:r>
                      <a:endParaRPr lang="en-US" sz="1600" b="0" kern="1200" noProof="0">
                        <a:solidFill>
                          <a:schemeClr val="tx2">
                            <a:lumMod val="50000"/>
                            <a:lumOff val="50000"/>
                          </a:schemeClr>
                        </a:solidFill>
                        <a:latin typeface="Times New Roman"/>
                        <a:ea typeface="+mj-ea"/>
                        <a:cs typeface="Times New Roman"/>
                      </a:endParaRPr>
                    </a:p>
                    <a:p>
                      <a:pPr marL="228600" marR="0" lvl="0" indent="-228600" algn="l">
                        <a:lnSpc>
                          <a:spcPct val="100000"/>
                        </a:lnSpc>
                        <a:spcBef>
                          <a:spcPts val="1000"/>
                        </a:spcBef>
                        <a:spcAft>
                          <a:spcPts val="0"/>
                        </a:spcAft>
                        <a:buNone/>
                      </a:pPr>
                      <a:r>
                        <a:rPr lang="en-US" sz="1600" b="0" kern="1200" noProof="0">
                          <a:solidFill>
                            <a:schemeClr val="tx2">
                              <a:lumMod val="50000"/>
                              <a:lumOff val="50000"/>
                            </a:schemeClr>
                          </a:solidFill>
                          <a:latin typeface="Times New Roman"/>
                          <a:ea typeface="+mj-ea"/>
                          <a:cs typeface="Times New Roman"/>
                        </a:rPr>
                        <a:t>Weather</a:t>
                      </a:r>
                    </a:p>
                    <a:p>
                      <a:pPr marL="228600" marR="0" lvl="0" indent="-228600" algn="l">
                        <a:lnSpc>
                          <a:spcPct val="100000"/>
                        </a:lnSpc>
                        <a:spcBef>
                          <a:spcPts val="1000"/>
                        </a:spcBef>
                        <a:spcAft>
                          <a:spcPts val="0"/>
                        </a:spcAft>
                        <a:buNone/>
                      </a:pPr>
                      <a:r>
                        <a:rPr lang="en-US" sz="1600" b="0" kern="1200" noProof="0" err="1">
                          <a:solidFill>
                            <a:schemeClr val="tx2">
                              <a:lumMod val="50000"/>
                              <a:lumOff val="50000"/>
                            </a:schemeClr>
                          </a:solidFill>
                          <a:latin typeface="Times New Roman"/>
                          <a:ea typeface="+mj-ea"/>
                          <a:cs typeface="Times New Roman"/>
                        </a:rPr>
                        <a:t>Support_Crew_Available</a:t>
                      </a:r>
                      <a:endParaRPr lang="en-US" sz="1600" b="0" kern="1200" noProof="0">
                        <a:solidFill>
                          <a:schemeClr val="tx2">
                            <a:lumMod val="50000"/>
                            <a:lumOff val="50000"/>
                          </a:schemeClr>
                        </a:solidFill>
                        <a:latin typeface="Times New Roman"/>
                        <a:ea typeface="+mj-ea"/>
                        <a:cs typeface="Times New Roman"/>
                      </a:endParaRPr>
                    </a:p>
                    <a:p>
                      <a:pPr marL="228600" marR="0" lvl="0" indent="-228600" algn="l">
                        <a:lnSpc>
                          <a:spcPct val="100000"/>
                        </a:lnSpc>
                        <a:spcBef>
                          <a:spcPts val="1000"/>
                        </a:spcBef>
                        <a:spcAft>
                          <a:spcPts val="0"/>
                        </a:spcAft>
                        <a:buNone/>
                      </a:pPr>
                      <a:r>
                        <a:rPr lang="en-US" sz="1600" b="0" kern="1200" noProof="0" err="1">
                          <a:solidFill>
                            <a:schemeClr val="tx2">
                              <a:lumMod val="50000"/>
                              <a:lumOff val="50000"/>
                            </a:schemeClr>
                          </a:solidFill>
                          <a:latin typeface="Times New Roman"/>
                          <a:ea typeface="+mj-ea"/>
                          <a:cs typeface="Times New Roman"/>
                        </a:rPr>
                        <a:t>Baggage_loading_time</a:t>
                      </a:r>
                      <a:endParaRPr lang="en-US" sz="1600" b="0" kern="1200" noProof="0">
                        <a:solidFill>
                          <a:schemeClr val="tx2">
                            <a:lumMod val="50000"/>
                            <a:lumOff val="50000"/>
                          </a:schemeClr>
                        </a:solidFill>
                        <a:latin typeface="Times New Roman"/>
                        <a:ea typeface="+mj-ea"/>
                        <a:cs typeface="Times New Roman"/>
                      </a:endParaRPr>
                    </a:p>
                    <a:p>
                      <a:pPr marL="228600" marR="0" lvl="0" indent="-228600" algn="l">
                        <a:lnSpc>
                          <a:spcPct val="100000"/>
                        </a:lnSpc>
                        <a:spcBef>
                          <a:spcPts val="1000"/>
                        </a:spcBef>
                        <a:spcAft>
                          <a:spcPts val="0"/>
                        </a:spcAft>
                        <a:buNone/>
                      </a:pPr>
                      <a:r>
                        <a:rPr lang="en-US" sz="1600" b="0" kern="1200" noProof="0" err="1">
                          <a:solidFill>
                            <a:schemeClr val="tx2">
                              <a:lumMod val="50000"/>
                              <a:lumOff val="50000"/>
                            </a:schemeClr>
                          </a:solidFill>
                          <a:latin typeface="Times New Roman"/>
                          <a:ea typeface="+mj-ea"/>
                          <a:cs typeface="Times New Roman"/>
                        </a:rPr>
                        <a:t>Late_Arrival_o</a:t>
                      </a:r>
                      <a:endParaRPr lang="en-US" sz="1600" b="0" kern="1200" noProof="0">
                        <a:solidFill>
                          <a:schemeClr val="tx2">
                            <a:lumMod val="50000"/>
                            <a:lumOff val="50000"/>
                          </a:schemeClr>
                        </a:solidFill>
                        <a:latin typeface="Times New Roman"/>
                        <a:ea typeface="+mj-ea"/>
                        <a:cs typeface="Times New Roman"/>
                      </a:endParaRPr>
                    </a:p>
                    <a:p>
                      <a:pPr marL="228600" marR="0" lvl="0" indent="-228600" algn="l">
                        <a:lnSpc>
                          <a:spcPct val="100000"/>
                        </a:lnSpc>
                        <a:spcBef>
                          <a:spcPts val="1000"/>
                        </a:spcBef>
                        <a:spcAft>
                          <a:spcPts val="0"/>
                        </a:spcAft>
                        <a:buNone/>
                      </a:pPr>
                      <a:r>
                        <a:rPr lang="en-US" sz="1600" b="0" kern="1200" noProof="0" err="1">
                          <a:solidFill>
                            <a:schemeClr val="tx2">
                              <a:lumMod val="50000"/>
                              <a:lumOff val="50000"/>
                            </a:schemeClr>
                          </a:solidFill>
                          <a:latin typeface="Times New Roman"/>
                          <a:ea typeface="+mj-ea"/>
                          <a:cs typeface="Times New Roman"/>
                        </a:rPr>
                        <a:t>Cleaning_o</a:t>
                      </a:r>
                      <a:endParaRPr lang="en-US" sz="1600" b="0" kern="1200" noProof="0">
                        <a:solidFill>
                          <a:schemeClr val="tx2">
                            <a:lumMod val="50000"/>
                            <a:lumOff val="50000"/>
                          </a:schemeClr>
                        </a:solidFill>
                        <a:latin typeface="Times New Roman"/>
                        <a:ea typeface="+mj-ea"/>
                        <a:cs typeface="Times New Roman"/>
                      </a:endParaRPr>
                    </a:p>
                    <a:p>
                      <a:pPr marL="228600" marR="0" lvl="0" indent="-228600" algn="l">
                        <a:lnSpc>
                          <a:spcPct val="100000"/>
                        </a:lnSpc>
                        <a:spcBef>
                          <a:spcPts val="1000"/>
                        </a:spcBef>
                        <a:spcAft>
                          <a:spcPts val="0"/>
                        </a:spcAft>
                        <a:buNone/>
                      </a:pPr>
                      <a:r>
                        <a:rPr lang="en-US" sz="1600" b="0" kern="1200" noProof="0" err="1">
                          <a:solidFill>
                            <a:schemeClr val="tx2">
                              <a:lumMod val="50000"/>
                              <a:lumOff val="50000"/>
                            </a:schemeClr>
                          </a:solidFill>
                          <a:latin typeface="Times New Roman"/>
                          <a:ea typeface="+mj-ea"/>
                          <a:cs typeface="Times New Roman"/>
                        </a:rPr>
                        <a:t>Fueling_o</a:t>
                      </a:r>
                      <a:endParaRPr lang="en-US" sz="1600" b="0" kern="1200" noProof="0">
                        <a:solidFill>
                          <a:schemeClr val="tx2">
                            <a:lumMod val="50000"/>
                            <a:lumOff val="50000"/>
                          </a:schemeClr>
                        </a:solidFill>
                        <a:latin typeface="Times New Roman"/>
                        <a:ea typeface="+mj-ea"/>
                        <a:cs typeface="Times New Roman"/>
                      </a:endParaRPr>
                    </a:p>
                    <a:p>
                      <a:pPr marL="228600" marR="0" lvl="0" indent="-228600" algn="l">
                        <a:lnSpc>
                          <a:spcPct val="100000"/>
                        </a:lnSpc>
                        <a:spcBef>
                          <a:spcPts val="1000"/>
                        </a:spcBef>
                        <a:spcAft>
                          <a:spcPts val="0"/>
                        </a:spcAft>
                        <a:buNone/>
                      </a:pPr>
                      <a:r>
                        <a:rPr lang="en-US" sz="1600" b="0" kern="1200" noProof="0" err="1">
                          <a:solidFill>
                            <a:schemeClr val="tx2">
                              <a:lumMod val="50000"/>
                              <a:lumOff val="50000"/>
                            </a:schemeClr>
                          </a:solidFill>
                          <a:latin typeface="Times New Roman"/>
                          <a:ea typeface="+mj-ea"/>
                          <a:cs typeface="Times New Roman"/>
                        </a:rPr>
                        <a:t>Security_o</a:t>
                      </a:r>
                      <a:endParaRPr lang="en-US" sz="1600" b="0" kern="1200" noProof="0">
                        <a:solidFill>
                          <a:schemeClr val="tx2">
                            <a:lumMod val="50000"/>
                            <a:lumOff val="50000"/>
                          </a:schemeClr>
                        </a:solidFill>
                        <a:latin typeface="Times New Roman"/>
                        <a:ea typeface="+mj-ea"/>
                        <a:cs typeface="Times New Roman"/>
                      </a:endParaRPr>
                    </a:p>
                    <a:p>
                      <a:pPr marL="228600" marR="0" lvl="0" indent="-228600" algn="l">
                        <a:lnSpc>
                          <a:spcPct val="100000"/>
                        </a:lnSpc>
                        <a:spcBef>
                          <a:spcPts val="1000"/>
                        </a:spcBef>
                        <a:spcAft>
                          <a:spcPts val="0"/>
                        </a:spcAft>
                        <a:buNone/>
                      </a:pPr>
                      <a:r>
                        <a:rPr lang="en-US" sz="1600" b="0" kern="1200" noProof="0">
                          <a:solidFill>
                            <a:schemeClr val="tx2">
                              <a:lumMod val="50000"/>
                              <a:lumOff val="50000"/>
                            </a:schemeClr>
                          </a:solidFill>
                          <a:latin typeface="Times New Roman"/>
                          <a:ea typeface="+mj-ea"/>
                          <a:cs typeface="Times New Roman"/>
                        </a:rPr>
                        <a:t>Carrier</a:t>
                      </a:r>
                      <a:endParaRPr lang="en-US" sz="1600" b="0" kern="1200">
                        <a:solidFill>
                          <a:schemeClr val="tx2">
                            <a:lumMod val="50000"/>
                            <a:lumOff val="50000"/>
                          </a:schemeClr>
                        </a:solidFill>
                        <a:latin typeface="Times New Roman"/>
                        <a:ea typeface="+mj-ea"/>
                        <a:cs typeface="Times New Roman"/>
                      </a:endParaRPr>
                    </a:p>
                  </a:txBody>
                  <a:tcPr/>
                </a:tc>
                <a:tc>
                  <a:txBody>
                    <a:bodyPr/>
                    <a:lstStyle/>
                    <a:p>
                      <a:pPr marL="0" marR="0" lvl="0" indent="0" algn="l">
                        <a:lnSpc>
                          <a:spcPct val="100000"/>
                        </a:lnSpc>
                        <a:spcBef>
                          <a:spcPts val="1000"/>
                        </a:spcBef>
                        <a:spcAft>
                          <a:spcPts val="0"/>
                        </a:spcAft>
                        <a:buNone/>
                      </a:pPr>
                      <a:r>
                        <a:rPr lang="en-US" sz="1600" b="1" u="none" strike="noStrike" noProof="0">
                          <a:solidFill>
                            <a:schemeClr val="tx1">
                              <a:lumMod val="85000"/>
                              <a:lumOff val="15000"/>
                            </a:schemeClr>
                          </a:solidFill>
                          <a:latin typeface="Times New Roman"/>
                        </a:rPr>
                        <a:t>Description</a:t>
                      </a: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Arrival Delay in minutes (target variable)</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Distance between the departure and arrival airports</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Total number of flights handled at the airport</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Weather conditions during flight operations</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Availability of support crew for flight operations</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Time taken for baggage loading (in minutes)</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Late arrival of the previous flight using the same aircraft</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Time taken for cleaning the aircraft (in minutes)</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Time taken for fueling the aircraft (in minutes)</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Time required for security checks</a:t>
                      </a:r>
                      <a:endParaRPr lang="en-US" sz="1600" b="0" i="0" u="none" strike="noStrike" kern="1200">
                        <a:solidFill>
                          <a:schemeClr val="tx1">
                            <a:lumMod val="85000"/>
                            <a:lumOff val="15000"/>
                          </a:schemeClr>
                        </a:solidFill>
                        <a:latin typeface="Times New Roman"/>
                        <a:ea typeface="+mn-ea"/>
                        <a:cs typeface="+mn-cs"/>
                      </a:endParaRPr>
                    </a:p>
                    <a:p>
                      <a:pPr marL="0" lvl="0" indent="0" algn="l">
                        <a:lnSpc>
                          <a:spcPct val="100000"/>
                        </a:lnSpc>
                        <a:spcBef>
                          <a:spcPts val="1000"/>
                        </a:spcBef>
                        <a:buNone/>
                      </a:pPr>
                      <a:r>
                        <a:rPr lang="en-US" sz="1600" b="0" i="0" u="none" strike="noStrike" kern="1200" noProof="0">
                          <a:solidFill>
                            <a:schemeClr val="tx1">
                              <a:lumMod val="85000"/>
                              <a:lumOff val="15000"/>
                            </a:schemeClr>
                          </a:solidFill>
                          <a:latin typeface="Times New Roman"/>
                          <a:ea typeface="+mn-ea"/>
                          <a:cs typeface="+mn-cs"/>
                        </a:rPr>
                        <a:t>Carrier (categorical, not used in the model)</a:t>
                      </a:r>
                      <a:endParaRPr lang="en-US" sz="1600" b="0" i="0" u="none" strike="noStrike" kern="1200">
                        <a:solidFill>
                          <a:schemeClr val="tx1">
                            <a:lumMod val="85000"/>
                            <a:lumOff val="15000"/>
                          </a:schemeClr>
                        </a:solidFill>
                        <a:latin typeface="Times New Roman"/>
                        <a:ea typeface="+mn-ea"/>
                        <a:cs typeface="+mn-cs"/>
                      </a:endParaRPr>
                    </a:p>
                  </a:txBody>
                  <a:tcPr/>
                </a:tc>
                <a:extLst>
                  <a:ext uri="{0D108BD9-81ED-4DB2-BD59-A6C34878D82A}">
                    <a16:rowId xmlns:a16="http://schemas.microsoft.com/office/drawing/2014/main" val="2813139909"/>
                  </a:ext>
                </a:extLst>
              </a:tr>
            </a:tbl>
          </a:graphicData>
        </a:graphic>
      </p:graphicFrame>
    </p:spTree>
    <p:extLst>
      <p:ext uri="{BB962C8B-B14F-4D97-AF65-F5344CB8AC3E}">
        <p14:creationId xmlns:p14="http://schemas.microsoft.com/office/powerpoint/2010/main" val="1720163134"/>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8E500489-B1A8-2415-9020-8A240D681B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A9E843-31CC-A6A4-FF1E-35ED6BAF60DC}"/>
              </a:ext>
            </a:extLst>
          </p:cNvPr>
          <p:cNvSpPr>
            <a:spLocks noGrp="1"/>
          </p:cNvSpPr>
          <p:nvPr>
            <p:ph type="title"/>
          </p:nvPr>
        </p:nvSpPr>
        <p:spPr/>
        <p:txBody>
          <a:bodyPr>
            <a:normAutofit/>
          </a:bodyPr>
          <a:lstStyle/>
          <a:p>
            <a:r>
              <a:rPr lang="en-US" sz="2800" b="1">
                <a:solidFill>
                  <a:schemeClr val="tx2">
                    <a:lumMod val="50000"/>
                    <a:lumOff val="50000"/>
                  </a:schemeClr>
                </a:solidFill>
                <a:latin typeface="Times New Roman"/>
                <a:cs typeface="Times New Roman"/>
              </a:rPr>
              <a:t>Data Cleaning </a:t>
            </a:r>
            <a:endParaRPr lang="en-US" sz="2800">
              <a:solidFill>
                <a:schemeClr val="tx2">
                  <a:lumMod val="50000"/>
                  <a:lumOff val="50000"/>
                </a:schemeClr>
              </a:solidFill>
            </a:endParaRPr>
          </a:p>
        </p:txBody>
      </p:sp>
      <p:sp>
        <p:nvSpPr>
          <p:cNvPr id="3" name="Content Placeholder 2">
            <a:extLst>
              <a:ext uri="{FF2B5EF4-FFF2-40B4-BE49-F238E27FC236}">
                <a16:creationId xmlns:a16="http://schemas.microsoft.com/office/drawing/2014/main" id="{E351AD11-4F30-F2B6-EE21-7737DDDF548C}"/>
              </a:ext>
            </a:extLst>
          </p:cNvPr>
          <p:cNvSpPr>
            <a:spLocks noGrp="1"/>
          </p:cNvSpPr>
          <p:nvPr>
            <p:ph idx="1"/>
          </p:nvPr>
        </p:nvSpPr>
        <p:spPr>
          <a:xfrm>
            <a:off x="838200" y="1458232"/>
            <a:ext cx="5701470" cy="4718731"/>
          </a:xfrm>
        </p:spPr>
        <p:txBody>
          <a:bodyPr vert="horz" lIns="91440" tIns="45720" rIns="91440" bIns="45720" rtlCol="0" anchor="t">
            <a:noAutofit/>
          </a:bodyPr>
          <a:lstStyle/>
          <a:p>
            <a:pPr marL="0" indent="0">
              <a:buNone/>
            </a:pPr>
            <a:r>
              <a:rPr lang="en-US" sz="1800" b="1">
                <a:solidFill>
                  <a:schemeClr val="tx1">
                    <a:lumMod val="85000"/>
                    <a:lumOff val="15000"/>
                  </a:schemeClr>
                </a:solidFill>
                <a:latin typeface="Times New Roman"/>
                <a:cs typeface="Times New Roman"/>
              </a:rPr>
              <a:t>Cleaning...</a:t>
            </a:r>
          </a:p>
          <a:p>
            <a:pPr marL="342900" indent="-342900">
              <a:buFont typeface="Calibri" panose="020B0604020202020204" pitchFamily="34" charset="0"/>
              <a:buChar char="-"/>
            </a:pPr>
            <a:r>
              <a:rPr lang="en-US" sz="1800">
                <a:solidFill>
                  <a:schemeClr val="tx1">
                    <a:lumMod val="85000"/>
                    <a:lumOff val="15000"/>
                  </a:schemeClr>
                </a:solidFill>
                <a:latin typeface="Times New Roman"/>
                <a:cs typeface="Times New Roman"/>
              </a:rPr>
              <a:t>No missing values found</a:t>
            </a:r>
          </a:p>
          <a:p>
            <a:pPr marL="342900" indent="-342900">
              <a:buFont typeface="Calibri" panose="020B0604020202020204" pitchFamily="34" charset="0"/>
              <a:buChar char="-"/>
            </a:pPr>
            <a:r>
              <a:rPr lang="en-US" sz="1800">
                <a:solidFill>
                  <a:schemeClr val="tx1">
                    <a:lumMod val="85000"/>
                    <a:lumOff val="15000"/>
                  </a:schemeClr>
                </a:solidFill>
                <a:latin typeface="Times New Roman"/>
                <a:cs typeface="Times New Roman"/>
              </a:rPr>
              <a:t>Carrier was dropped because its categorical, used as an index originally.</a:t>
            </a:r>
          </a:p>
          <a:p>
            <a:pPr marL="342900" indent="-342900">
              <a:buFont typeface="Calibri" panose="020B0604020202020204" pitchFamily="34" charset="0"/>
              <a:buChar char="-"/>
            </a:pPr>
            <a:r>
              <a:rPr lang="en-US" sz="1800">
                <a:solidFill>
                  <a:schemeClr val="tx1">
                    <a:lumMod val="85000"/>
                    <a:lumOff val="15000"/>
                  </a:schemeClr>
                </a:solidFill>
                <a:latin typeface="Times New Roman"/>
                <a:cs typeface="Times New Roman"/>
              </a:rPr>
              <a:t>Outliers</a:t>
            </a:r>
          </a:p>
          <a:p>
            <a:pPr marL="342900" indent="-342900">
              <a:buFont typeface="Calibri" panose="020B0604020202020204" pitchFamily="34" charset="0"/>
              <a:buChar char="-"/>
            </a:pPr>
            <a:endParaRPr lang="en-US" sz="1800">
              <a:solidFill>
                <a:schemeClr val="tx1">
                  <a:lumMod val="85000"/>
                  <a:lumOff val="15000"/>
                </a:schemeClr>
              </a:solidFill>
              <a:latin typeface="Times New Roman"/>
              <a:cs typeface="Times New Roman"/>
            </a:endParaRPr>
          </a:p>
          <a:p>
            <a:pPr marL="342900" indent="-342900">
              <a:buFont typeface="Calibri" panose="020B0604020202020204" pitchFamily="34" charset="0"/>
              <a:buChar char="-"/>
            </a:pPr>
            <a:endParaRPr lang="en-US" sz="1800">
              <a:solidFill>
                <a:schemeClr val="tx1">
                  <a:lumMod val="85000"/>
                  <a:lumOff val="15000"/>
                </a:schemeClr>
              </a:solidFill>
              <a:latin typeface="Times New Roman"/>
              <a:cs typeface="Times New Roman"/>
            </a:endParaRPr>
          </a:p>
          <a:p>
            <a:pPr marL="0" indent="0">
              <a:buNone/>
            </a:pPr>
            <a:endParaRPr lang="en-US" sz="1800">
              <a:solidFill>
                <a:schemeClr val="tx1">
                  <a:lumMod val="85000"/>
                  <a:lumOff val="15000"/>
                </a:schemeClr>
              </a:solidFill>
              <a:latin typeface="Times New Roman"/>
              <a:cs typeface="Times New Roman"/>
            </a:endParaRPr>
          </a:p>
          <a:p>
            <a:pPr marL="0" indent="0">
              <a:buNone/>
            </a:pPr>
            <a:endParaRPr lang="en-US" sz="1800">
              <a:solidFill>
                <a:schemeClr val="tx1">
                  <a:lumMod val="85000"/>
                  <a:lumOff val="15000"/>
                </a:schemeClr>
              </a:solidFill>
              <a:latin typeface="Times New Roman"/>
              <a:cs typeface="Times New Roman"/>
            </a:endParaRPr>
          </a:p>
          <a:p>
            <a:pPr marL="0" indent="0">
              <a:buNone/>
            </a:pPr>
            <a:endParaRPr lang="en-US" sz="1600">
              <a:solidFill>
                <a:schemeClr val="tx1">
                  <a:lumMod val="85000"/>
                  <a:lumOff val="15000"/>
                </a:schemeClr>
              </a:solidFill>
              <a:latin typeface="Times New Roman"/>
              <a:cs typeface="Times New Roman"/>
            </a:endParaRPr>
          </a:p>
          <a:p>
            <a:pPr marL="0" indent="0">
              <a:buNone/>
            </a:pPr>
            <a:endParaRPr lang="en-US" sz="2000">
              <a:latin typeface="Times New Roman"/>
              <a:cs typeface="Times New Roman"/>
            </a:endParaRPr>
          </a:p>
          <a:p>
            <a:pPr marL="0" indent="0">
              <a:buNone/>
            </a:pPr>
            <a:endParaRPr lang="en-US" sz="2000">
              <a:latin typeface="Times New Roman"/>
              <a:cs typeface="Times New Roman"/>
            </a:endParaRPr>
          </a:p>
          <a:p>
            <a:pPr marL="0" indent="0">
              <a:buNone/>
            </a:pPr>
            <a:endParaRPr lang="en-US" sz="1600">
              <a:latin typeface="Times New Roman"/>
              <a:cs typeface="Times New Roman"/>
            </a:endParaRPr>
          </a:p>
        </p:txBody>
      </p:sp>
      <p:pic>
        <p:nvPicPr>
          <p:cNvPr id="4" name="Picture 3" descr="Person wiping table">
            <a:extLst>
              <a:ext uri="{FF2B5EF4-FFF2-40B4-BE49-F238E27FC236}">
                <a16:creationId xmlns:a16="http://schemas.microsoft.com/office/drawing/2014/main" id="{7F78370B-BDC8-FFF6-C39E-0B545C85BB0A}"/>
              </a:ext>
            </a:extLst>
          </p:cNvPr>
          <p:cNvPicPr>
            <a:picLocks noChangeAspect="1"/>
          </p:cNvPicPr>
          <p:nvPr/>
        </p:nvPicPr>
        <p:blipFill>
          <a:blip r:embed="rId2"/>
          <a:srcRect l="26003" t="-31" b="72"/>
          <a:stretch/>
        </p:blipFill>
        <p:spPr>
          <a:xfrm>
            <a:off x="7036038" y="1414"/>
            <a:ext cx="7620007" cy="6855180"/>
          </a:xfrm>
          <a:prstGeom prst="rect">
            <a:avLst/>
          </a:prstGeom>
        </p:spPr>
      </p:pic>
    </p:spTree>
    <p:extLst>
      <p:ext uri="{BB962C8B-B14F-4D97-AF65-F5344CB8AC3E}">
        <p14:creationId xmlns:p14="http://schemas.microsoft.com/office/powerpoint/2010/main" val="2484799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8E500489-B1A8-2415-9020-8A240D681B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A9E843-31CC-A6A4-FF1E-35ED6BAF60DC}"/>
              </a:ext>
            </a:extLst>
          </p:cNvPr>
          <p:cNvSpPr>
            <a:spLocks noGrp="1"/>
          </p:cNvSpPr>
          <p:nvPr>
            <p:ph type="title"/>
          </p:nvPr>
        </p:nvSpPr>
        <p:spPr>
          <a:xfrm>
            <a:off x="453981" y="559500"/>
            <a:ext cx="4943475" cy="1339170"/>
          </a:xfrm>
        </p:spPr>
        <p:txBody>
          <a:bodyPr>
            <a:normAutofit/>
          </a:bodyPr>
          <a:lstStyle/>
          <a:p>
            <a:r>
              <a:rPr lang="en-US" sz="2800" b="1">
                <a:solidFill>
                  <a:schemeClr val="tx2">
                    <a:lumMod val="50000"/>
                    <a:lumOff val="50000"/>
                  </a:schemeClr>
                </a:solidFill>
                <a:latin typeface="Times New Roman"/>
                <a:cs typeface="Times New Roman"/>
              </a:rPr>
              <a:t>Exploratory Data Analysis 1</a:t>
            </a:r>
            <a:endParaRPr lang="en-US" sz="2800">
              <a:solidFill>
                <a:schemeClr val="tx2">
                  <a:lumMod val="50000"/>
                  <a:lumOff val="50000"/>
                </a:schemeClr>
              </a:solidFill>
            </a:endParaRPr>
          </a:p>
        </p:txBody>
      </p:sp>
      <p:sp>
        <p:nvSpPr>
          <p:cNvPr id="3" name="Content Placeholder 2">
            <a:extLst>
              <a:ext uri="{FF2B5EF4-FFF2-40B4-BE49-F238E27FC236}">
                <a16:creationId xmlns:a16="http://schemas.microsoft.com/office/drawing/2014/main" id="{E351AD11-4F30-F2B6-EE21-7737DDDF548C}"/>
              </a:ext>
            </a:extLst>
          </p:cNvPr>
          <p:cNvSpPr>
            <a:spLocks noGrp="1"/>
          </p:cNvSpPr>
          <p:nvPr>
            <p:ph idx="1"/>
          </p:nvPr>
        </p:nvSpPr>
        <p:spPr>
          <a:xfrm>
            <a:off x="453981" y="1505462"/>
            <a:ext cx="5350935" cy="4347627"/>
          </a:xfrm>
        </p:spPr>
        <p:txBody>
          <a:bodyPr vert="horz" lIns="91440" tIns="45720" rIns="91440" bIns="45720" rtlCol="0" anchor="t">
            <a:noAutofit/>
          </a:bodyPr>
          <a:lstStyle/>
          <a:p>
            <a:pPr marL="0" indent="0">
              <a:lnSpc>
                <a:spcPct val="100000"/>
              </a:lnSpc>
              <a:buNone/>
            </a:pPr>
            <a:r>
              <a:rPr lang="en-US" sz="1600" b="1">
                <a:solidFill>
                  <a:schemeClr val="tx1">
                    <a:lumMod val="85000"/>
                    <a:lumOff val="15000"/>
                  </a:schemeClr>
                </a:solidFill>
                <a:latin typeface="Times New Roman"/>
                <a:cs typeface="Times New Roman"/>
              </a:rPr>
              <a:t>Graphical Analysis</a:t>
            </a:r>
          </a:p>
          <a:p>
            <a:pPr marL="0" indent="0">
              <a:lnSpc>
                <a:spcPct val="100000"/>
              </a:lnSpc>
              <a:buNone/>
            </a:pPr>
            <a:r>
              <a:rPr lang="en-US" sz="1600" b="1">
                <a:solidFill>
                  <a:schemeClr val="tx1">
                    <a:lumMod val="85000"/>
                    <a:lumOff val="15000"/>
                  </a:schemeClr>
                </a:solidFill>
                <a:latin typeface="Times New Roman"/>
                <a:cs typeface="Times New Roman"/>
              </a:rPr>
              <a:t>Scatterplots were run for each independent variable relative to our target variable, </a:t>
            </a:r>
            <a:r>
              <a:rPr lang="en-US" sz="1600" b="1" i="1">
                <a:solidFill>
                  <a:schemeClr val="tx1">
                    <a:lumMod val="85000"/>
                    <a:lumOff val="15000"/>
                  </a:schemeClr>
                </a:solidFill>
                <a:latin typeface="Times New Roman"/>
                <a:cs typeface="Times New Roman"/>
              </a:rPr>
              <a:t>Arrival Delay. </a:t>
            </a:r>
            <a:endParaRPr lang="en-US" sz="2400" b="1">
              <a:solidFill>
                <a:schemeClr val="tx1">
                  <a:lumMod val="85000"/>
                  <a:lumOff val="15000"/>
                </a:schemeClr>
              </a:solidFill>
              <a:latin typeface="Aptos" panose="02110004020202020204"/>
              <a:cs typeface="Times New Roman"/>
            </a:endParaRPr>
          </a:p>
          <a:p>
            <a:pPr marL="0" indent="0">
              <a:lnSpc>
                <a:spcPct val="100000"/>
              </a:lnSpc>
              <a:buNone/>
            </a:pPr>
            <a:r>
              <a:rPr lang="en-US" sz="1600" i="1">
                <a:solidFill>
                  <a:schemeClr val="tx1">
                    <a:lumMod val="85000"/>
                    <a:lumOff val="15000"/>
                  </a:schemeClr>
                </a:solidFill>
                <a:latin typeface="Times New Roman"/>
                <a:cs typeface="Times New Roman"/>
              </a:rPr>
              <a:t>T</a:t>
            </a:r>
            <a:r>
              <a:rPr lang="en-US" sz="1600">
                <a:solidFill>
                  <a:schemeClr val="tx1">
                    <a:lumMod val="85000"/>
                    <a:lumOff val="15000"/>
                  </a:schemeClr>
                </a:solidFill>
                <a:latin typeface="Times New Roman"/>
                <a:cs typeface="Times New Roman"/>
              </a:rPr>
              <a:t>he plots for variables </a:t>
            </a:r>
            <a:r>
              <a:rPr lang="en-US" sz="1600" i="1">
                <a:solidFill>
                  <a:schemeClr val="tx1">
                    <a:lumMod val="85000"/>
                    <a:lumOff val="15000"/>
                  </a:schemeClr>
                </a:solidFill>
                <a:latin typeface="Times New Roman"/>
                <a:cs typeface="Times New Roman"/>
              </a:rPr>
              <a:t>Number of flights, Airport distance, Weather, n</a:t>
            </a:r>
            <a:r>
              <a:rPr lang="en-US" sz="1600">
                <a:solidFill>
                  <a:schemeClr val="tx1">
                    <a:lumMod val="85000"/>
                    <a:lumOff val="15000"/>
                  </a:schemeClr>
                </a:solidFill>
                <a:latin typeface="Times New Roman"/>
                <a:cs typeface="Times New Roman"/>
              </a:rPr>
              <a:t>umber of </a:t>
            </a:r>
            <a:r>
              <a:rPr lang="en-US" sz="1600" i="1">
                <a:solidFill>
                  <a:schemeClr val="tx1">
                    <a:lumMod val="85000"/>
                    <a:lumOff val="15000"/>
                  </a:schemeClr>
                </a:solidFill>
                <a:latin typeface="Times New Roman"/>
                <a:cs typeface="Times New Roman"/>
              </a:rPr>
              <a:t>Support crew, Baggage loading time, </a:t>
            </a:r>
            <a:r>
              <a:rPr lang="en-US" sz="1600">
                <a:solidFill>
                  <a:schemeClr val="tx1">
                    <a:lumMod val="85000"/>
                    <a:lumOff val="15000"/>
                  </a:schemeClr>
                </a:solidFill>
                <a:latin typeface="Times New Roman"/>
                <a:cs typeface="Times New Roman"/>
              </a:rPr>
              <a:t>and </a:t>
            </a:r>
            <a:r>
              <a:rPr lang="en-US" sz="1600" i="1">
                <a:solidFill>
                  <a:schemeClr val="tx1">
                    <a:lumMod val="85000"/>
                    <a:lumOff val="15000"/>
                  </a:schemeClr>
                </a:solidFill>
                <a:latin typeface="Times New Roman"/>
                <a:cs typeface="Times New Roman"/>
              </a:rPr>
              <a:t>Late arrivals </a:t>
            </a:r>
            <a:r>
              <a:rPr lang="en-US" sz="1600">
                <a:solidFill>
                  <a:schemeClr val="tx1">
                    <a:lumMod val="85000"/>
                    <a:lumOff val="15000"/>
                  </a:schemeClr>
                </a:solidFill>
                <a:latin typeface="Times New Roman"/>
                <a:cs typeface="Times New Roman"/>
              </a:rPr>
              <a:t>show a strong linear relationship with </a:t>
            </a:r>
            <a:r>
              <a:rPr lang="en-US" sz="1600" i="1">
                <a:solidFill>
                  <a:schemeClr val="tx1">
                    <a:lumMod val="85000"/>
                    <a:lumOff val="15000"/>
                  </a:schemeClr>
                </a:solidFill>
                <a:latin typeface="Times New Roman"/>
                <a:cs typeface="Times New Roman"/>
              </a:rPr>
              <a:t>Arrival Delay. </a:t>
            </a:r>
            <a:endParaRPr lang="en-US" sz="2400">
              <a:solidFill>
                <a:schemeClr val="tx1">
                  <a:lumMod val="85000"/>
                  <a:lumOff val="15000"/>
                </a:schemeClr>
              </a:solidFill>
              <a:latin typeface="Aptos" panose="02110004020202020204"/>
              <a:cs typeface="Times New Roman"/>
            </a:endParaRPr>
          </a:p>
          <a:p>
            <a:pPr marL="0" indent="0">
              <a:lnSpc>
                <a:spcPct val="100000"/>
              </a:lnSpc>
              <a:buNone/>
            </a:pPr>
            <a:r>
              <a:rPr lang="en-US" sz="1600">
                <a:solidFill>
                  <a:schemeClr val="tx1">
                    <a:lumMod val="85000"/>
                    <a:lumOff val="15000"/>
                  </a:schemeClr>
                </a:solidFill>
                <a:latin typeface="Times New Roman"/>
                <a:cs typeface="Times New Roman"/>
              </a:rPr>
              <a:t>The last three variables may show some linearity, but these relationships lack a clear positive or negative trend.</a:t>
            </a:r>
            <a:endParaRPr lang="en-US" sz="2400">
              <a:solidFill>
                <a:schemeClr val="tx1">
                  <a:lumMod val="85000"/>
                  <a:lumOff val="15000"/>
                </a:schemeClr>
              </a:solidFill>
            </a:endParaRPr>
          </a:p>
          <a:p>
            <a:pPr marL="0" indent="0">
              <a:lnSpc>
                <a:spcPct val="100000"/>
              </a:lnSpc>
              <a:buNone/>
            </a:pPr>
            <a:r>
              <a:rPr lang="en-US" sz="1600" b="1">
                <a:solidFill>
                  <a:schemeClr val="tx1">
                    <a:lumMod val="85000"/>
                    <a:lumOff val="15000"/>
                  </a:schemeClr>
                </a:solidFill>
                <a:latin typeface="Times New Roman"/>
                <a:cs typeface="Times New Roman"/>
              </a:rPr>
              <a:t>We can assume that flight delays hold the strongest positive relationship with the </a:t>
            </a:r>
            <a:r>
              <a:rPr lang="en-US" sz="1600" b="1" i="1">
                <a:solidFill>
                  <a:schemeClr val="tx1">
                    <a:lumMod val="85000"/>
                    <a:lumOff val="15000"/>
                  </a:schemeClr>
                </a:solidFill>
                <a:latin typeface="Times New Roman"/>
                <a:cs typeface="Times New Roman"/>
              </a:rPr>
              <a:t>Number of flights, </a:t>
            </a:r>
            <a:r>
              <a:rPr lang="en-US" sz="1600" b="1">
                <a:solidFill>
                  <a:schemeClr val="tx1">
                    <a:lumMod val="85000"/>
                    <a:lumOff val="15000"/>
                  </a:schemeClr>
                </a:solidFill>
                <a:latin typeface="Times New Roman"/>
                <a:cs typeface="Times New Roman"/>
              </a:rPr>
              <a:t>and the strongest negative relationship with the number of </a:t>
            </a:r>
            <a:r>
              <a:rPr lang="en-US" sz="1600" b="1" i="1">
                <a:solidFill>
                  <a:schemeClr val="tx1">
                    <a:lumMod val="85000"/>
                    <a:lumOff val="15000"/>
                  </a:schemeClr>
                </a:solidFill>
                <a:latin typeface="Times New Roman"/>
                <a:cs typeface="Times New Roman"/>
              </a:rPr>
              <a:t>Support crew. </a:t>
            </a:r>
            <a:endParaRPr lang="en-US" sz="1600" b="1">
              <a:solidFill>
                <a:schemeClr val="tx1">
                  <a:lumMod val="85000"/>
                  <a:lumOff val="15000"/>
                </a:schemeClr>
              </a:solidFill>
              <a:latin typeface="Times New Roman"/>
              <a:cs typeface="Times New Roman"/>
            </a:endParaRPr>
          </a:p>
          <a:p>
            <a:pPr marL="0" indent="0">
              <a:lnSpc>
                <a:spcPct val="100000"/>
              </a:lnSpc>
              <a:buNone/>
            </a:pPr>
            <a:endParaRPr lang="en-US" sz="1600">
              <a:solidFill>
                <a:srgbClr val="000000"/>
              </a:solidFill>
              <a:latin typeface="Times New Roman"/>
              <a:cs typeface="Times New Roman"/>
            </a:endParaRPr>
          </a:p>
          <a:p>
            <a:pPr marL="0" indent="0">
              <a:lnSpc>
                <a:spcPct val="100000"/>
              </a:lnSpc>
              <a:buNone/>
            </a:pPr>
            <a:endParaRPr lang="en-US" sz="1600">
              <a:latin typeface="Times New Roman"/>
              <a:cs typeface="Times New Roman"/>
            </a:endParaRPr>
          </a:p>
          <a:p>
            <a:pPr marL="0" indent="0">
              <a:lnSpc>
                <a:spcPct val="100000"/>
              </a:lnSpc>
              <a:buNone/>
            </a:pPr>
            <a:endParaRPr lang="en-US" sz="1600">
              <a:latin typeface="Times New Roman"/>
              <a:cs typeface="Times New Roman"/>
            </a:endParaRPr>
          </a:p>
        </p:txBody>
      </p:sp>
      <p:sp>
        <p:nvSpPr>
          <p:cNvPr id="6" name="Rectangle 5">
            <a:extLst>
              <a:ext uri="{FF2B5EF4-FFF2-40B4-BE49-F238E27FC236}">
                <a16:creationId xmlns:a16="http://schemas.microsoft.com/office/drawing/2014/main" id="{0E1EBF65-976D-7F33-2EAD-EA8519350859}"/>
              </a:ext>
            </a:extLst>
          </p:cNvPr>
          <p:cNvSpPr/>
          <p:nvPr/>
        </p:nvSpPr>
        <p:spPr>
          <a:xfrm>
            <a:off x="5936784" y="-69307"/>
            <a:ext cx="6380859" cy="69933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6328DAB-DDF0-5EAA-2685-78C93C50B4BD}"/>
              </a:ext>
            </a:extLst>
          </p:cNvPr>
          <p:cNvPicPr>
            <a:picLocks noChangeAspect="1"/>
          </p:cNvPicPr>
          <p:nvPr/>
        </p:nvPicPr>
        <p:blipFill>
          <a:blip r:embed="rId2"/>
          <a:stretch>
            <a:fillRect/>
          </a:stretch>
        </p:blipFill>
        <p:spPr>
          <a:xfrm>
            <a:off x="5997342" y="559500"/>
            <a:ext cx="6320301" cy="5739000"/>
          </a:xfrm>
          <a:prstGeom prst="rect">
            <a:avLst/>
          </a:prstGeom>
        </p:spPr>
      </p:pic>
    </p:spTree>
    <p:extLst>
      <p:ext uri="{BB962C8B-B14F-4D97-AF65-F5344CB8AC3E}">
        <p14:creationId xmlns:p14="http://schemas.microsoft.com/office/powerpoint/2010/main" val="3701970890"/>
      </p:ext>
    </p:extLst>
  </p:cSld>
  <p:clrMapOvr>
    <a:masterClrMapping/>
  </p:clrMapOvr>
  <mc:AlternateContent xmlns:mc="http://schemas.openxmlformats.org/markup-compatibility/2006" xmlns:p14="http://schemas.microsoft.com/office/powerpoint/2010/main">
    <mc:Choice Requires="p14">
      <p:transition spd="slow" p14:dur="2000" advTm="31701"/>
    </mc:Choice>
    <mc:Fallback xmlns="">
      <p:transition spd="slow" advTm="31701"/>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themeOverride>
</file>

<file path=docProps/app.xml><?xml version="1.0" encoding="utf-8"?>
<Properties xmlns="http://schemas.openxmlformats.org/officeDocument/2006/extended-properties" xmlns:vt="http://schemas.openxmlformats.org/officeDocument/2006/docPropsVTypes">
  <TotalTime>1</TotalTime>
  <Words>1063</Words>
  <Application>Microsoft Macintosh PowerPoint</Application>
  <PresentationFormat>Widescreen</PresentationFormat>
  <Paragraphs>97</Paragraphs>
  <Slides>10</Slides>
  <Notes>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Aptos</vt:lpstr>
      <vt:lpstr>Aptos Display</vt:lpstr>
      <vt:lpstr>Arial</vt:lpstr>
      <vt:lpstr>Calibri</vt:lpstr>
      <vt:lpstr>Courier New</vt:lpstr>
      <vt:lpstr>Segoe UI</vt:lpstr>
      <vt:lpstr>Times New Roman</vt:lpstr>
      <vt:lpstr>Office Theme</vt:lpstr>
      <vt:lpstr>Group 1: Case Study #1          Predicting Flight Delays using Multiple Linear Regression </vt:lpstr>
      <vt:lpstr>Introduction</vt:lpstr>
      <vt:lpstr>Overview of the Airline Industry</vt:lpstr>
      <vt:lpstr>Previous Research; Current Applications of Analytics </vt:lpstr>
      <vt:lpstr>Why Predicting Flight Delays?</vt:lpstr>
      <vt:lpstr>Data Overview</vt:lpstr>
      <vt:lpstr>Descriptions of Variables</vt:lpstr>
      <vt:lpstr>Data Cleaning </vt:lpstr>
      <vt:lpstr>Exploratory Data Analysis 1</vt:lpstr>
      <vt:lpstr>Exploratory Data Analysis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Brianna Palmisano</dc:creator>
  <cp:lastModifiedBy>Brianna L. Palmisano</cp:lastModifiedBy>
  <cp:revision>8</cp:revision>
  <dcterms:created xsi:type="dcterms:W3CDTF">2024-10-05T04:10:18Z</dcterms:created>
  <dcterms:modified xsi:type="dcterms:W3CDTF">2024-11-14T21:25:07Z</dcterms:modified>
</cp:coreProperties>
</file>

<file path=docProps/thumbnail.jpeg>
</file>